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33" r:id="rId2"/>
    <p:sldId id="527" r:id="rId3"/>
    <p:sldId id="523" r:id="rId4"/>
    <p:sldId id="524" r:id="rId5"/>
    <p:sldId id="528" r:id="rId6"/>
    <p:sldId id="319" r:id="rId7"/>
    <p:sldId id="320" r:id="rId8"/>
    <p:sldId id="321" r:id="rId9"/>
    <p:sldId id="525" r:id="rId10"/>
    <p:sldId id="318" r:id="rId11"/>
    <p:sldId id="322" r:id="rId12"/>
    <p:sldId id="526" r:id="rId13"/>
    <p:sldId id="364" r:id="rId14"/>
    <p:sldId id="366" r:id="rId15"/>
    <p:sldId id="359" r:id="rId16"/>
    <p:sldId id="361" r:id="rId17"/>
    <p:sldId id="323" r:id="rId18"/>
    <p:sldId id="362" r:id="rId19"/>
    <p:sldId id="457" r:id="rId20"/>
    <p:sldId id="553" r:id="rId21"/>
    <p:sldId id="324" r:id="rId22"/>
    <p:sldId id="460" r:id="rId23"/>
    <p:sldId id="325" r:id="rId24"/>
    <p:sldId id="326" r:id="rId25"/>
    <p:sldId id="327" r:id="rId26"/>
    <p:sldId id="328" r:id="rId27"/>
    <p:sldId id="329" r:id="rId28"/>
    <p:sldId id="356" r:id="rId29"/>
    <p:sldId id="451" r:id="rId30"/>
    <p:sldId id="452" r:id="rId31"/>
    <p:sldId id="453" r:id="rId32"/>
    <p:sldId id="456" r:id="rId33"/>
    <p:sldId id="462" r:id="rId34"/>
    <p:sldId id="330" r:id="rId35"/>
    <p:sldId id="331" r:id="rId36"/>
    <p:sldId id="332" r:id="rId37"/>
    <p:sldId id="333" r:id="rId38"/>
    <p:sldId id="334" r:id="rId39"/>
    <p:sldId id="335" r:id="rId40"/>
    <p:sldId id="461" r:id="rId41"/>
    <p:sldId id="519" r:id="rId42"/>
    <p:sldId id="563" r:id="rId43"/>
    <p:sldId id="546" r:id="rId44"/>
    <p:sldId id="547" r:id="rId45"/>
    <p:sldId id="548" r:id="rId46"/>
    <p:sldId id="549" r:id="rId47"/>
    <p:sldId id="564" r:id="rId48"/>
    <p:sldId id="557" r:id="rId49"/>
    <p:sldId id="558" r:id="rId50"/>
    <p:sldId id="559" r:id="rId51"/>
    <p:sldId id="560" r:id="rId52"/>
    <p:sldId id="561" r:id="rId53"/>
    <p:sldId id="562" r:id="rId54"/>
    <p:sldId id="565" r:id="rId55"/>
    <p:sldId id="566" r:id="rId56"/>
    <p:sldId id="567" r:id="rId57"/>
    <p:sldId id="568" r:id="rId58"/>
    <p:sldId id="569" r:id="rId59"/>
    <p:sldId id="570" r:id="rId60"/>
    <p:sldId id="571" r:id="rId61"/>
    <p:sldId id="572" r:id="rId62"/>
    <p:sldId id="573" r:id="rId63"/>
    <p:sldId id="574" r:id="rId64"/>
    <p:sldId id="575" r:id="rId65"/>
    <p:sldId id="576" r:id="rId66"/>
  </p:sldIdLst>
  <p:sldSz cx="9144000" cy="6858000" type="screen4x3"/>
  <p:notesSz cx="6811963" cy="99425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6666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751" autoAdjust="0"/>
  </p:normalViewPr>
  <p:slideViewPr>
    <p:cSldViewPr snapToGrid="0">
      <p:cViewPr varScale="1">
        <p:scale>
          <a:sx n="97" d="100"/>
          <a:sy n="97" d="100"/>
        </p:scale>
        <p:origin x="-2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NULL"/><Relationship Id="rId1" Type="http://schemas.openxmlformats.org/officeDocument/2006/relationships/image" Target="../media/image25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0993D8-5313-473D-A9FD-36CB8C6646F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615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58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837B20-4AF7-46CD-BF1F-140BF1CF86C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278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23551-343D-4048-9DEA-D11086D3B880}" type="slidenum">
              <a:rPr lang="es-ES"/>
              <a:pPr/>
              <a:t>1</a:t>
            </a:fld>
            <a:endParaRPr lang="es-E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4ED9F-0B40-48ED-9D88-44CE00923D9B}" type="slidenum">
              <a:rPr lang="es-ES"/>
              <a:pPr/>
              <a:t>10</a:t>
            </a:fld>
            <a:endParaRPr lang="es-E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DAF92-AF39-474D-993E-4B6D8D3678EC}" type="slidenum">
              <a:rPr lang="es-ES"/>
              <a:pPr/>
              <a:t>11</a:t>
            </a:fld>
            <a:endParaRPr lang="es-E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B275E-52A0-4196-B4D3-3C6A731C9C3F}" type="slidenum">
              <a:rPr lang="es-ES"/>
              <a:pPr/>
              <a:t>12</a:t>
            </a:fld>
            <a:endParaRPr lang="es-E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F3DAA-159E-42AD-BFCB-6DA3F08FD565}" type="slidenum">
              <a:rPr lang="es-ES"/>
              <a:pPr/>
              <a:t>13</a:t>
            </a:fld>
            <a:endParaRPr lang="es-E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CB40A-BCD1-4558-9EA7-8B179C0F8EB0}" type="slidenum">
              <a:rPr lang="es-ES"/>
              <a:pPr/>
              <a:t>14</a:t>
            </a:fld>
            <a:endParaRPr lang="es-E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741C6-2C5C-44EA-B216-8E6F6758493D}" type="slidenum">
              <a:rPr lang="es-ES"/>
              <a:pPr/>
              <a:t>15</a:t>
            </a:fld>
            <a:endParaRPr lang="es-E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47771-1132-4FBE-8852-3FCB7B7254C6}" type="slidenum">
              <a:rPr lang="es-ES"/>
              <a:pPr/>
              <a:t>16</a:t>
            </a:fld>
            <a:endParaRPr lang="es-E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F09DB-3CC8-43F8-9AD7-73B890D42F9A}" type="slidenum">
              <a:rPr lang="es-ES"/>
              <a:pPr/>
              <a:t>17</a:t>
            </a:fld>
            <a:endParaRPr lang="es-E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4F678-71B2-43D1-90E7-632D0C734E4F}" type="slidenum">
              <a:rPr lang="es-ES"/>
              <a:pPr/>
              <a:t>18</a:t>
            </a:fld>
            <a:endParaRPr lang="es-E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6FF73-86A0-4944-AC7C-A880A519CF25}" type="slidenum">
              <a:rPr lang="es-ES"/>
              <a:pPr/>
              <a:t>19</a:t>
            </a:fld>
            <a:endParaRPr lang="es-E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E78D8-ADC3-448B-92EE-DDC38A1221BE}" type="slidenum">
              <a:rPr lang="es-ES"/>
              <a:pPr/>
              <a:t>2</a:t>
            </a:fld>
            <a:endParaRPr lang="es-ES"/>
          </a:p>
        </p:txBody>
      </p:sp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22</a:t>
            </a: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396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53000" cy="3714750"/>
          </a:xfrm>
          <a:ln w="12700" cap="flat">
            <a:solidFill>
              <a:schemeClr val="tx1"/>
            </a:solidFill>
          </a:ln>
        </p:spPr>
      </p:sp>
      <p:sp>
        <p:nvSpPr>
          <p:cNvPr id="5396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26CFF-AABF-4B04-B15A-A502AD3BDEE0}" type="slidenum">
              <a:rPr lang="es-ES"/>
              <a:pPr/>
              <a:t>20</a:t>
            </a:fld>
            <a:endParaRPr lang="es-E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CD80C-2F3B-4CC0-84DC-1F2BC1597095}" type="slidenum">
              <a:rPr lang="es-ES"/>
              <a:pPr/>
              <a:t>21</a:t>
            </a:fld>
            <a:endParaRPr lang="es-E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87F27-FA1F-4559-AC0A-48E5BFFF9085}" type="slidenum">
              <a:rPr lang="es-ES"/>
              <a:pPr/>
              <a:t>22</a:t>
            </a:fld>
            <a:endParaRPr lang="es-E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A27DB-80F5-4BF9-B0BD-539476300A67}" type="slidenum">
              <a:rPr lang="es-ES"/>
              <a:pPr/>
              <a:t>23</a:t>
            </a:fld>
            <a:endParaRPr lang="es-E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66A8C-04D6-4B1E-979A-47AA7BCA8067}" type="slidenum">
              <a:rPr lang="es-ES"/>
              <a:pPr/>
              <a:t>24</a:t>
            </a:fld>
            <a:endParaRPr lang="es-E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5B62F-16BB-4200-9617-140886C87643}" type="slidenum">
              <a:rPr lang="es-ES"/>
              <a:pPr/>
              <a:t>25</a:t>
            </a:fld>
            <a:endParaRPr lang="es-E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A4DD8-CD4A-4277-A164-6415C69F8F9B}" type="slidenum">
              <a:rPr lang="es-ES"/>
              <a:pPr/>
              <a:t>26</a:t>
            </a:fld>
            <a:endParaRPr lang="es-E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1220F-A789-4608-81EA-B341D148526D}" type="slidenum">
              <a:rPr lang="es-ES"/>
              <a:pPr/>
              <a:t>27</a:t>
            </a:fld>
            <a:endParaRPr lang="es-E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B9CAD-F403-40D0-ADAA-E5A7C1D189A8}" type="slidenum">
              <a:rPr lang="es-ES"/>
              <a:pPr/>
              <a:t>28</a:t>
            </a:fld>
            <a:endParaRPr lang="es-E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C952F-ADF3-4732-9E3C-B8ACEFB8FEC3}" type="slidenum">
              <a:rPr lang="es-ES"/>
              <a:pPr/>
              <a:t>29</a:t>
            </a:fld>
            <a:endParaRPr lang="es-E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51730-53CC-4F27-AE54-59646FBFBAEF}" type="slidenum">
              <a:rPr lang="es-ES"/>
              <a:pPr/>
              <a:t>3</a:t>
            </a:fld>
            <a:endParaRPr lang="es-E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7AEB0-533C-4FCA-8588-A6C2AB23149F}" type="slidenum">
              <a:rPr lang="es-ES"/>
              <a:pPr/>
              <a:t>30</a:t>
            </a:fld>
            <a:endParaRPr lang="es-E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1BF34-BFD8-4137-9E6A-9E45149799D2}" type="slidenum">
              <a:rPr lang="es-ES"/>
              <a:pPr/>
              <a:t>31</a:t>
            </a:fld>
            <a:endParaRPr lang="es-E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F33D1-9B8D-4660-8A4F-5E0A66C70FEE}" type="slidenum">
              <a:rPr lang="es-ES"/>
              <a:pPr/>
              <a:t>32</a:t>
            </a:fld>
            <a:endParaRPr lang="es-E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88C60-42BA-4773-80EA-C8276255072F}" type="slidenum">
              <a:rPr lang="es-ES"/>
              <a:pPr/>
              <a:t>33</a:t>
            </a:fld>
            <a:endParaRPr lang="es-E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4E290-BF52-44C1-8392-C3EED983E8D6}" type="slidenum">
              <a:rPr lang="es-ES"/>
              <a:pPr/>
              <a:t>34</a:t>
            </a:fld>
            <a:endParaRPr lang="es-E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E5DCF-04B3-42BC-A1EA-0C405D665682}" type="slidenum">
              <a:rPr lang="es-ES"/>
              <a:pPr/>
              <a:t>35</a:t>
            </a:fld>
            <a:endParaRPr lang="es-E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4E99D-EC94-4AE4-9BA8-1CF7588976FD}" type="slidenum">
              <a:rPr lang="es-ES"/>
              <a:pPr/>
              <a:t>36</a:t>
            </a:fld>
            <a:endParaRPr lang="es-E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9F06C-59B4-4B4F-AEE1-60B87519911F}" type="slidenum">
              <a:rPr lang="es-ES"/>
              <a:pPr/>
              <a:t>37</a:t>
            </a:fld>
            <a:endParaRPr lang="es-E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63F09-4495-476B-9AD9-90A6B32EEE56}" type="slidenum">
              <a:rPr lang="es-ES"/>
              <a:pPr/>
              <a:t>38</a:t>
            </a:fld>
            <a:endParaRPr lang="es-E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71A8D-18BA-477F-B05F-6F633518FC8F}" type="slidenum">
              <a:rPr lang="es-ES"/>
              <a:pPr/>
              <a:t>39</a:t>
            </a:fld>
            <a:endParaRPr lang="es-E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06653-E77A-4F0D-B73C-A7C8FD31C65E}" type="slidenum">
              <a:rPr lang="es-ES"/>
              <a:pPr/>
              <a:t>4</a:t>
            </a:fld>
            <a:endParaRPr lang="es-E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F8D12-BE7A-41B7-B0A6-D9D25E80C51F}" type="slidenum">
              <a:rPr lang="es-ES"/>
              <a:pPr/>
              <a:t>40</a:t>
            </a:fld>
            <a:endParaRPr lang="es-E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DEB86-7E69-4B65-957F-61E531691191}" type="slidenum">
              <a:rPr lang="es-ES"/>
              <a:pPr/>
              <a:t>41</a:t>
            </a:fld>
            <a:endParaRPr lang="es-E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B4B35-7DDF-4292-82FF-A391C44C3411}" type="slidenum">
              <a:rPr lang="es-ES"/>
              <a:pPr/>
              <a:t>42</a:t>
            </a:fld>
            <a:endParaRPr lang="es-E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11596-D252-49E2-A949-7C050531372D}" type="slidenum">
              <a:rPr lang="es-ES"/>
              <a:pPr/>
              <a:t>43</a:t>
            </a:fld>
            <a:endParaRPr lang="es-E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6C1A0-5BD0-4C22-9466-5083F27894D2}" type="slidenum">
              <a:rPr lang="es-ES"/>
              <a:pPr/>
              <a:t>44</a:t>
            </a:fld>
            <a:endParaRPr lang="es-E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90E75-60E4-4172-9A07-5D72562D83FD}" type="slidenum">
              <a:rPr lang="es-ES"/>
              <a:pPr/>
              <a:t>45</a:t>
            </a:fld>
            <a:endParaRPr lang="es-E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9DB77-4957-4194-8EF2-A6D1313C20FD}" type="slidenum">
              <a:rPr lang="es-ES"/>
              <a:pPr/>
              <a:t>46</a:t>
            </a:fld>
            <a:endParaRPr lang="es-E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C11B4-9653-4A1E-B3CB-9A22E976FBF1}" type="slidenum">
              <a:rPr lang="es-ES"/>
              <a:pPr/>
              <a:t>47</a:t>
            </a:fld>
            <a:endParaRPr lang="es-E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6ECB6-2EC4-4BAE-8615-C3F1C2F3A1FB}" type="slidenum">
              <a:rPr lang="es-ES"/>
              <a:pPr/>
              <a:t>48</a:t>
            </a:fld>
            <a:endParaRPr lang="es-E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2F993-D93C-4A57-9881-48CD843B8DC8}" type="slidenum">
              <a:rPr lang="es-ES"/>
              <a:pPr/>
              <a:t>49</a:t>
            </a:fld>
            <a:endParaRPr lang="es-E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0F7AD-AC64-4C55-8805-6F0D99DD5AFB}" type="slidenum">
              <a:rPr lang="es-ES"/>
              <a:pPr/>
              <a:t>5</a:t>
            </a:fld>
            <a:endParaRPr lang="es-ES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6A240-EA9C-4B8E-8682-38EF3A160EED}" type="slidenum">
              <a:rPr lang="es-ES"/>
              <a:pPr/>
              <a:t>50</a:t>
            </a:fld>
            <a:endParaRPr lang="es-E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352F9-6555-4F0C-AE01-EDC231FA22BD}" type="slidenum">
              <a:rPr lang="es-ES"/>
              <a:pPr/>
              <a:t>51</a:t>
            </a:fld>
            <a:endParaRPr lang="es-E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C15A0-A20C-4013-839B-82196D7E79D8}" type="slidenum">
              <a:rPr lang="es-ES"/>
              <a:pPr/>
              <a:t>52</a:t>
            </a:fld>
            <a:endParaRPr lang="es-E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54BCB-DDB6-4421-A786-8BCFE0F0CD54}" type="slidenum">
              <a:rPr lang="es-ES"/>
              <a:pPr/>
              <a:t>53</a:t>
            </a:fld>
            <a:endParaRPr lang="es-E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04EAB-D970-49AE-B05A-3CCC45186DAE}" type="slidenum">
              <a:rPr lang="es-ES"/>
              <a:pPr/>
              <a:t>54</a:t>
            </a:fld>
            <a:endParaRPr lang="es-E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2552F-C145-4172-96E5-EE184E8314DE}" type="slidenum">
              <a:rPr lang="es-ES"/>
              <a:pPr/>
              <a:t>55</a:t>
            </a:fld>
            <a:endParaRPr lang="es-E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09C13-4088-4C37-B66C-95B28FF075B5}" type="slidenum">
              <a:rPr lang="es-ES"/>
              <a:pPr/>
              <a:t>56</a:t>
            </a:fld>
            <a:endParaRPr lang="es-E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8A968-9A60-4907-BF02-B125B07DF162}" type="slidenum">
              <a:rPr lang="es-ES"/>
              <a:pPr/>
              <a:t>57</a:t>
            </a:fld>
            <a:endParaRPr lang="es-E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6C5A6-080C-4DEA-BA30-FD3B92A5D46D}" type="slidenum">
              <a:rPr lang="es-ES"/>
              <a:pPr/>
              <a:t>58</a:t>
            </a:fld>
            <a:endParaRPr lang="es-E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CBCF5-9155-400B-913E-EFEACE174D5E}" type="slidenum">
              <a:rPr lang="es-ES"/>
              <a:pPr/>
              <a:t>59</a:t>
            </a:fld>
            <a:endParaRPr lang="es-E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E775A-FB6C-4321-A76F-AFC809C2282E}" type="slidenum">
              <a:rPr lang="es-ES"/>
              <a:pPr/>
              <a:t>6</a:t>
            </a:fld>
            <a:endParaRPr lang="es-E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6FB5F-93BB-4364-B378-CEC6341276BF}" type="slidenum">
              <a:rPr lang="es-ES"/>
              <a:pPr/>
              <a:t>60</a:t>
            </a:fld>
            <a:endParaRPr lang="es-E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94135-E62E-4BC6-945E-DAE59ED6DDED}" type="slidenum">
              <a:rPr lang="es-ES"/>
              <a:pPr/>
              <a:t>61</a:t>
            </a:fld>
            <a:endParaRPr lang="es-E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2B004-B0E4-49D2-85C6-C3F956F1F9C4}" type="slidenum">
              <a:rPr lang="es-ES"/>
              <a:pPr/>
              <a:t>62</a:t>
            </a:fld>
            <a:endParaRPr lang="es-E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8CE6D-A749-4098-9C1B-40C0754D276C}" type="slidenum">
              <a:rPr lang="es-ES"/>
              <a:pPr/>
              <a:t>63</a:t>
            </a:fld>
            <a:endParaRPr lang="es-E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FF5E9-7EF5-479E-AEAF-C157257750E4}" type="slidenum">
              <a:rPr lang="es-ES"/>
              <a:pPr/>
              <a:t>64</a:t>
            </a:fld>
            <a:endParaRPr lang="es-E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61956-357B-407B-9FEE-9DA7081FB4E3}" type="slidenum">
              <a:rPr lang="es-ES"/>
              <a:pPr/>
              <a:t>7</a:t>
            </a:fld>
            <a:endParaRPr lang="es-E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3A232-3739-478B-B0E8-DF630B6081D7}" type="slidenum">
              <a:rPr lang="es-ES"/>
              <a:pPr/>
              <a:t>8</a:t>
            </a:fld>
            <a:endParaRPr lang="es-E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888D1-CD60-4E00-BA23-EE5B3B2A8E03}" type="slidenum">
              <a:rPr lang="es-ES"/>
              <a:pPr/>
              <a:t>9</a:t>
            </a:fld>
            <a:endParaRPr lang="es-E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A6A3C-04FB-4D6C-ACCF-08D3224830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C0CF4-BE08-4F7A-8636-A40DAA4E399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B3A90-55A3-4494-9E4B-F1E017F1C78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0F3E17-4C2E-451F-BFE2-E3B3240318B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4297D8-85DE-40F4-AF83-4529862AAF6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483C658-BB66-44F0-A36E-0126190737F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9D0DB-15D9-4C2F-91A0-2BA9C8EB8C1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F17D3-EB7D-49A8-A4C0-7FD6C2B638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D5805-7CE0-4C75-914C-29D56E5463F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9025-2541-47F7-AFD6-417D9F907FC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14783-DC9C-451F-8626-E8637792B31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7A521-0D59-4864-8F7C-390CAF5408E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E870F-7736-45BE-AC90-6C8B666B63B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B17F9-CF4F-41ED-927A-4265DC3F48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4337F6-25B1-4FAA-ABDE-F79E3C84282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25.wmf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5.gif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ucsd.edu/~crypto/Monty/monty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43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4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5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9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5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0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5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1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5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3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5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4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5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9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63D1-EA59-4B0D-ACF6-85F3789FAFA4}" type="slidenum">
              <a:rPr lang="es-ES"/>
              <a:pPr/>
              <a:t>1</a:t>
            </a:fld>
            <a:endParaRPr lang="es-ES"/>
          </a:p>
        </p:txBody>
      </p:sp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4211638" y="150813"/>
            <a:ext cx="44640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/>
              <a:t>[...] Quiero decir, para empezar: ¿a quién le importa si saco una bola blanca o una bola negra de una urna? Y segundo: si tan preocupado estás por el color de la bola que sacas, no lo dejes en manos del azar: ¡mira en la maldita urna y saca la bola del color que quieras!</a:t>
            </a:r>
          </a:p>
          <a:p>
            <a:pPr algn="ctr"/>
            <a:endParaRPr lang="es-ES" sz="2400"/>
          </a:p>
          <a:p>
            <a:pPr algn="ctr"/>
            <a:r>
              <a:rPr lang="es-ES" sz="2400" i="1"/>
              <a:t>Stephanie Plum</a:t>
            </a:r>
            <a:r>
              <a:rPr lang="es-ES" sz="2400"/>
              <a:t>, después (suponemos) de pasar por un curso de probabilidad y estadística.</a:t>
            </a:r>
          </a:p>
          <a:p>
            <a:pPr algn="ctr"/>
            <a:endParaRPr lang="es-ES" sz="2400"/>
          </a:p>
        </p:txBody>
      </p:sp>
      <p:pic>
        <p:nvPicPr>
          <p:cNvPr id="556035" name="Picture 3" descr="sp_l1_wor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1979613"/>
            <a:ext cx="3575050" cy="3927475"/>
          </a:xfrm>
          <a:prstGeom prst="rect">
            <a:avLst/>
          </a:prstGeom>
          <a:noFill/>
        </p:spPr>
      </p:pic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152400" y="22225"/>
            <a:ext cx="3910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800"/>
              <a:t>2. Probabilidad</a:t>
            </a:r>
          </a:p>
          <a:p>
            <a:r>
              <a:rPr lang="es-ES_tradnl" sz="4800"/>
              <a:t>   condicionada</a:t>
            </a:r>
            <a:endParaRPr lang="es-ES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6222-B325-4088-B71E-8AB5FD3E10FE}" type="slidenum">
              <a:rPr lang="es-ES"/>
              <a:pPr/>
              <a:t>10</a:t>
            </a:fld>
            <a:endParaRPr lang="es-ES"/>
          </a:p>
        </p:txBody>
      </p:sp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7620000" y="5638800"/>
            <a:ext cx="914400" cy="457200"/>
          </a:xfrm>
          <a:prstGeom prst="ellipse">
            <a:avLst/>
          </a:prstGeom>
          <a:solidFill>
            <a:srgbClr val="9999F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7620000" y="4953000"/>
            <a:ext cx="914400" cy="457200"/>
          </a:xfrm>
          <a:prstGeom prst="ellipse">
            <a:avLst/>
          </a:prstGeom>
          <a:solidFill>
            <a:srgbClr val="FF66FF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93210" name="Line 26"/>
          <p:cNvSpPr>
            <a:spLocks noChangeShapeType="1"/>
          </p:cNvSpPr>
          <p:nvPr/>
        </p:nvSpPr>
        <p:spPr bwMode="auto">
          <a:xfrm>
            <a:off x="4737100" y="4051300"/>
            <a:ext cx="673100" cy="5969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4876800" y="4410075"/>
            <a:ext cx="3581400" cy="466725"/>
          </a:xfrm>
          <a:prstGeom prst="rect">
            <a:avLst/>
          </a:prstGeom>
          <a:solidFill>
            <a:srgbClr val="9999FF"/>
          </a:solidFill>
          <a:ln w="12700">
            <a:solidFill>
              <a:srgbClr val="FCDEB6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Espacio restringido</a:t>
            </a:r>
          </a:p>
        </p:txBody>
      </p:sp>
      <p:grpSp>
        <p:nvGrpSpPr>
          <p:cNvPr id="93226" name="Group 42"/>
          <p:cNvGrpSpPr>
            <a:grpSpLocks/>
          </p:cNvGrpSpPr>
          <p:nvPr/>
        </p:nvGrpSpPr>
        <p:grpSpPr bwMode="auto">
          <a:xfrm>
            <a:off x="1981200" y="1524000"/>
            <a:ext cx="5410200" cy="2667000"/>
            <a:chOff x="1248" y="960"/>
            <a:chExt cx="3408" cy="1680"/>
          </a:xfrm>
        </p:grpSpPr>
        <p:sp>
          <p:nvSpPr>
            <p:cNvPr id="93188" name="Rectangle 4"/>
            <p:cNvSpPr>
              <a:spLocks noChangeArrowheads="1"/>
            </p:cNvSpPr>
            <p:nvPr/>
          </p:nvSpPr>
          <p:spPr bwMode="auto">
            <a:xfrm>
              <a:off x="1248" y="1008"/>
              <a:ext cx="3408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2400" y="1584"/>
              <a:ext cx="768" cy="384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400" y="2304"/>
              <a:ext cx="768" cy="336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3216" y="1248"/>
              <a:ext cx="66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latin typeface="Arial" charset="0"/>
                </a:rPr>
                <a:t>Negro</a:t>
              </a: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2832" y="960"/>
              <a:ext cx="678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Color</a:t>
              </a: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1536" y="1200"/>
              <a:ext cx="570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Palo</a:t>
              </a: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2544" y="1248"/>
              <a:ext cx="54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s-ES" sz="2400" b="1">
                  <a:latin typeface="Arial" charset="0"/>
                </a:rPr>
                <a:t>Rojo</a:t>
              </a: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3963" y="1221"/>
              <a:ext cx="630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Total</a:t>
              </a: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1330" y="1606"/>
              <a:ext cx="390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As</a:t>
              </a: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2678" y="1599"/>
              <a:ext cx="234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2</a:t>
              </a:r>
            </a:p>
          </p:txBody>
        </p:sp>
        <p:sp>
          <p:nvSpPr>
            <p:cNvPr id="93198" name="Rectangle 14"/>
            <p:cNvSpPr>
              <a:spLocks noChangeArrowheads="1"/>
            </p:cNvSpPr>
            <p:nvPr/>
          </p:nvSpPr>
          <p:spPr bwMode="auto">
            <a:xfrm>
              <a:off x="3191" y="1588"/>
              <a:ext cx="760" cy="3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3199" name="Rectangle 15"/>
            <p:cNvSpPr>
              <a:spLocks noChangeArrowheads="1"/>
            </p:cNvSpPr>
            <p:nvPr/>
          </p:nvSpPr>
          <p:spPr bwMode="auto">
            <a:xfrm>
              <a:off x="3453" y="1599"/>
              <a:ext cx="234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2</a:t>
              </a:r>
            </a:p>
          </p:txBody>
        </p:sp>
        <p:sp>
          <p:nvSpPr>
            <p:cNvPr id="93200" name="Rectangle 16"/>
            <p:cNvSpPr>
              <a:spLocks noChangeArrowheads="1"/>
            </p:cNvSpPr>
            <p:nvPr/>
          </p:nvSpPr>
          <p:spPr bwMode="auto">
            <a:xfrm>
              <a:off x="4175" y="1599"/>
              <a:ext cx="234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4</a:t>
              </a:r>
            </a:p>
          </p:txBody>
        </p:sp>
        <p:sp>
          <p:nvSpPr>
            <p:cNvPr id="93201" name="Rectangle 17"/>
            <p:cNvSpPr>
              <a:spLocks noChangeArrowheads="1"/>
            </p:cNvSpPr>
            <p:nvPr/>
          </p:nvSpPr>
          <p:spPr bwMode="auto">
            <a:xfrm>
              <a:off x="3174" y="1922"/>
              <a:ext cx="11" cy="11"/>
            </a:xfrm>
            <a:prstGeom prst="rect">
              <a:avLst/>
            </a:prstGeom>
            <a:solidFill>
              <a:srgbClr val="D989B8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3202" name="Rectangle 18"/>
            <p:cNvSpPr>
              <a:spLocks noChangeArrowheads="1"/>
            </p:cNvSpPr>
            <p:nvPr/>
          </p:nvSpPr>
          <p:spPr bwMode="auto">
            <a:xfrm>
              <a:off x="1330" y="1957"/>
              <a:ext cx="750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No-As</a:t>
              </a:r>
            </a:p>
          </p:txBody>
        </p:sp>
        <p:sp>
          <p:nvSpPr>
            <p:cNvPr id="93203" name="Rectangle 19"/>
            <p:cNvSpPr>
              <a:spLocks noChangeArrowheads="1"/>
            </p:cNvSpPr>
            <p:nvPr/>
          </p:nvSpPr>
          <p:spPr bwMode="auto">
            <a:xfrm>
              <a:off x="2617" y="1950"/>
              <a:ext cx="354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24</a:t>
              </a:r>
            </a:p>
          </p:txBody>
        </p:sp>
        <p:sp>
          <p:nvSpPr>
            <p:cNvPr id="93204" name="Rectangle 20"/>
            <p:cNvSpPr>
              <a:spLocks noChangeArrowheads="1"/>
            </p:cNvSpPr>
            <p:nvPr/>
          </p:nvSpPr>
          <p:spPr bwMode="auto">
            <a:xfrm>
              <a:off x="3392" y="1950"/>
              <a:ext cx="354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24</a:t>
              </a:r>
            </a:p>
          </p:txBody>
        </p:sp>
        <p:sp>
          <p:nvSpPr>
            <p:cNvPr id="93205" name="Rectangle 21"/>
            <p:cNvSpPr>
              <a:spLocks noChangeArrowheads="1"/>
            </p:cNvSpPr>
            <p:nvPr/>
          </p:nvSpPr>
          <p:spPr bwMode="auto">
            <a:xfrm>
              <a:off x="4115" y="1950"/>
              <a:ext cx="354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48</a:t>
              </a:r>
            </a:p>
          </p:txBody>
        </p:sp>
        <p:sp>
          <p:nvSpPr>
            <p:cNvPr id="93206" name="Rectangle 22"/>
            <p:cNvSpPr>
              <a:spLocks noChangeArrowheads="1"/>
            </p:cNvSpPr>
            <p:nvPr/>
          </p:nvSpPr>
          <p:spPr bwMode="auto">
            <a:xfrm>
              <a:off x="1330" y="2309"/>
              <a:ext cx="630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Total</a:t>
              </a:r>
            </a:p>
          </p:txBody>
        </p:sp>
        <p:sp>
          <p:nvSpPr>
            <p:cNvPr id="93207" name="Rectangle 23"/>
            <p:cNvSpPr>
              <a:spLocks noChangeArrowheads="1"/>
            </p:cNvSpPr>
            <p:nvPr/>
          </p:nvSpPr>
          <p:spPr bwMode="auto">
            <a:xfrm>
              <a:off x="2617" y="2302"/>
              <a:ext cx="354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26</a:t>
              </a:r>
            </a:p>
          </p:txBody>
        </p:sp>
        <p:sp>
          <p:nvSpPr>
            <p:cNvPr id="93208" name="Rectangle 24"/>
            <p:cNvSpPr>
              <a:spLocks noChangeArrowheads="1"/>
            </p:cNvSpPr>
            <p:nvPr/>
          </p:nvSpPr>
          <p:spPr bwMode="auto">
            <a:xfrm>
              <a:off x="3392" y="2302"/>
              <a:ext cx="354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26</a:t>
              </a:r>
            </a:p>
          </p:txBody>
        </p:sp>
        <p:sp>
          <p:nvSpPr>
            <p:cNvPr id="93209" name="Rectangle 25"/>
            <p:cNvSpPr>
              <a:spLocks noChangeArrowheads="1"/>
            </p:cNvSpPr>
            <p:nvPr/>
          </p:nvSpPr>
          <p:spPr bwMode="auto">
            <a:xfrm>
              <a:off x="4115" y="2302"/>
              <a:ext cx="354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700" b="1">
                  <a:latin typeface="Arial" charset="0"/>
                </a:rPr>
                <a:t>52</a:t>
              </a:r>
            </a:p>
          </p:txBody>
        </p:sp>
        <p:sp>
          <p:nvSpPr>
            <p:cNvPr id="93212" name="Line 28"/>
            <p:cNvSpPr>
              <a:spLocks noChangeShapeType="1"/>
            </p:cNvSpPr>
            <p:nvPr/>
          </p:nvSpPr>
          <p:spPr bwMode="auto">
            <a:xfrm>
              <a:off x="1248" y="1008"/>
              <a:ext cx="3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CL"/>
            </a:p>
          </p:txBody>
        </p:sp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>
              <a:off x="2400" y="1248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CL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>
              <a:off x="1248" y="1584"/>
              <a:ext cx="3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CL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>
              <a:off x="1248" y="1968"/>
              <a:ext cx="3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CL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>
              <a:off x="1248" y="2304"/>
              <a:ext cx="3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CL"/>
            </a:p>
          </p:txBody>
        </p:sp>
        <p:sp>
          <p:nvSpPr>
            <p:cNvPr id="93217" name="Line 33"/>
            <p:cNvSpPr>
              <a:spLocks noChangeShapeType="1"/>
            </p:cNvSpPr>
            <p:nvPr/>
          </p:nvSpPr>
          <p:spPr bwMode="auto">
            <a:xfrm>
              <a:off x="1248" y="1008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CL"/>
            </a:p>
          </p:txBody>
        </p:sp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>
              <a:off x="4656" y="1008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CL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>
              <a:off x="3888" y="1008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CL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>
              <a:off x="2400" y="1008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CL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>
              <a:off x="3168" y="1248"/>
              <a:ext cx="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s-CL"/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auto">
            <a:xfrm>
              <a:off x="2496" y="2304"/>
              <a:ext cx="576" cy="288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3223" name="Oval 39"/>
            <p:cNvSpPr>
              <a:spLocks noChangeArrowheads="1"/>
            </p:cNvSpPr>
            <p:nvPr/>
          </p:nvSpPr>
          <p:spPr bwMode="auto">
            <a:xfrm>
              <a:off x="2496" y="1632"/>
              <a:ext cx="576" cy="288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93224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noFill/>
          <a:ln/>
        </p:spPr>
        <p:txBody>
          <a:bodyPr/>
          <a:lstStyle/>
          <a:p>
            <a:r>
              <a:rPr lang="es-ES" sz="3200"/>
              <a:t>¿Cuál es la probabilidad de que una carta </a:t>
            </a:r>
            <a:br>
              <a:rPr lang="es-ES" sz="3200"/>
            </a:br>
            <a:r>
              <a:rPr lang="es-ES" sz="3200"/>
              <a:t>escogida al azar sea un as sabiendo que es roja?</a:t>
            </a:r>
          </a:p>
        </p:txBody>
      </p:sp>
      <p:graphicFrame>
        <p:nvGraphicFramePr>
          <p:cNvPr id="93225" name="Object 41"/>
          <p:cNvGraphicFramePr>
            <a:graphicFrameLocks noChangeAspect="1"/>
          </p:cNvGraphicFramePr>
          <p:nvPr/>
        </p:nvGraphicFramePr>
        <p:xfrm>
          <a:off x="76200" y="4891088"/>
          <a:ext cx="838200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6" name="Ecuación" r:id="rId4" imgW="2717640" imgH="419040" progId="Equation.3">
                  <p:embed/>
                </p:oleObj>
              </mc:Choice>
              <mc:Fallback>
                <p:oleObj name="Ecuación" r:id="rId4" imgW="2717640" imgH="41904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891088"/>
                        <a:ext cx="8382000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27" name="Rectangle 43"/>
          <p:cNvSpPr>
            <a:spLocks noChangeArrowheads="1"/>
          </p:cNvSpPr>
          <p:nvPr/>
        </p:nvSpPr>
        <p:spPr bwMode="auto">
          <a:xfrm>
            <a:off x="215900" y="568801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s-CL" sz="2400">
              <a:solidFill>
                <a:schemeClr val="tx2"/>
              </a:solidFill>
            </a:endParaRPr>
          </a:p>
        </p:txBody>
      </p:sp>
      <p:sp>
        <p:nvSpPr>
          <p:cNvPr id="93228" name="Text Box 44"/>
          <p:cNvSpPr txBox="1">
            <a:spLocks noChangeArrowheads="1"/>
          </p:cNvSpPr>
          <p:nvPr/>
        </p:nvSpPr>
        <p:spPr bwMode="auto">
          <a:xfrm>
            <a:off x="1588" y="6021388"/>
            <a:ext cx="7621587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solidFill>
                  <a:schemeClr val="tx2"/>
                </a:solidFill>
              </a:rPr>
              <a:t>¿Y la probabilidad de que una carta escogida al azar sea roja </a:t>
            </a:r>
          </a:p>
          <a:p>
            <a:r>
              <a:rPr lang="es-ES" sz="2400">
                <a:solidFill>
                  <a:schemeClr val="tx2"/>
                </a:solidFill>
              </a:rPr>
              <a:t>sabiendo que es un as?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  <p:bldP spid="93187" grpId="0" animBg="1"/>
      <p:bldP spid="93210" grpId="0" animBg="1"/>
      <p:bldP spid="93211" grpId="0" animBg="1" autoUpdateAnimBg="0"/>
      <p:bldP spid="93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8D7A-7D66-4575-84A0-C99C06F3ECDE}" type="slidenum">
              <a:rPr lang="es-ES"/>
              <a:pPr/>
              <a:t>11</a:t>
            </a:fld>
            <a:endParaRPr lang="es-ES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76263" y="1052513"/>
            <a:ext cx="87487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200"/>
              <a:t>Los sucesos </a:t>
            </a:r>
            <a:r>
              <a:rPr lang="es-ES" sz="3200" i="1"/>
              <a:t>A</a:t>
            </a:r>
            <a:r>
              <a:rPr lang="es-ES" sz="3200"/>
              <a:t> y </a:t>
            </a:r>
            <a:r>
              <a:rPr lang="es-ES" sz="3200" i="1"/>
              <a:t>B</a:t>
            </a:r>
            <a:r>
              <a:rPr lang="es-ES" sz="3200"/>
              <a:t> serán independientes si la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200"/>
              <a:t>ocurrencia de </a:t>
            </a:r>
            <a:r>
              <a:rPr lang="es-ES" sz="3200" i="1"/>
              <a:t>B</a:t>
            </a:r>
            <a:r>
              <a:rPr lang="es-ES" sz="3200"/>
              <a:t> no influye en la probabilidad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200"/>
              <a:t>de </a:t>
            </a:r>
            <a:r>
              <a:rPr lang="es-ES" sz="3200" i="1"/>
              <a:t>A </a:t>
            </a:r>
            <a:r>
              <a:rPr lang="es-ES" sz="3200"/>
              <a:t>y al revés</a:t>
            </a:r>
            <a:r>
              <a:rPr lang="es-ES" sz="3200" i="1"/>
              <a:t>. </a:t>
            </a:r>
            <a:r>
              <a:rPr lang="es-ES" sz="3200"/>
              <a:t>Es decir, si: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ES" sz="3200" i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ES" sz="2400" i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ES" sz="2000" i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ES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ES" sz="2000" i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000" i="1"/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1619250" y="3573463"/>
          <a:ext cx="69850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Ecuación" r:id="rId4" imgW="3047760" imgH="863280" progId="Equation.3">
                  <p:embed/>
                </p:oleObj>
              </mc:Choice>
              <mc:Fallback>
                <p:oleObj name="Ecuación" r:id="rId4" imgW="3047760" imgH="863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73463"/>
                        <a:ext cx="6985000" cy="197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>
                                <a:alpha val="2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4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5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3059113" y="5876925"/>
          <a:ext cx="48974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6" name="Equation" r:id="rId11" imgW="1422360" imgH="203040" progId="Equation.3">
                  <p:embed/>
                </p:oleObj>
              </mc:Choice>
              <mc:Fallback>
                <p:oleObj name="Equation" r:id="rId11" imgW="142236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876925"/>
                        <a:ext cx="4897437" cy="701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132138" y="260350"/>
            <a:ext cx="403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4000">
                <a:solidFill>
                  <a:schemeClr val="tx2"/>
                </a:solidFill>
              </a:rPr>
              <a:t>Independencia</a:t>
            </a:r>
          </a:p>
        </p:txBody>
      </p:sp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1547813" y="2825750"/>
          <a:ext cx="68405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7" name="Ecuación" r:id="rId13" imgW="2298600" imgH="203040" progId="Equation.3">
                  <p:embed/>
                </p:oleObj>
              </mc:Choice>
              <mc:Fallback>
                <p:oleObj name="Ecuación" r:id="rId13" imgW="229860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825750"/>
                        <a:ext cx="68405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>
                                <a:alpha val="2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0" y="4149725"/>
            <a:ext cx="1290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/>
              <a:t>Como: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755650" y="5949950"/>
            <a:ext cx="178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/>
              <a:t>Entonces: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 autoUpdateAnimBg="0"/>
      <p:bldP spid="9729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9B49-37D8-431E-93F4-23EDCA861B20}" type="slidenum">
              <a:rPr lang="es-ES"/>
              <a:pPr/>
              <a:t>12</a:t>
            </a:fld>
            <a:endParaRPr lang="es-ES"/>
          </a:p>
        </p:txBody>
      </p:sp>
      <p:sp>
        <p:nvSpPr>
          <p:cNvPr id="487426" name="Rectangle 2"/>
          <p:cNvSpPr>
            <a:spLocks noChangeArrowheads="1"/>
          </p:cNvSpPr>
          <p:nvPr/>
        </p:nvSpPr>
        <p:spPr bwMode="auto">
          <a:xfrm>
            <a:off x="250825" y="1052513"/>
            <a:ext cx="87487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200"/>
              <a:t>Vamos a verificar la independencia de los dados.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200"/>
              <a:t>Sea A = dado rojo sale 1 y B = dado blanco sale 1. </a:t>
            </a:r>
            <a:endParaRPr lang="en-GB" sz="2000" i="1"/>
          </a:p>
        </p:txBody>
      </p:sp>
      <p:graphicFrame>
        <p:nvGraphicFramePr>
          <p:cNvPr id="487427" name="Object 3"/>
          <p:cNvGraphicFramePr>
            <a:graphicFrameLocks noChangeAspect="1"/>
          </p:cNvGraphicFramePr>
          <p:nvPr/>
        </p:nvGraphicFramePr>
        <p:xfrm>
          <a:off x="1547813" y="2205038"/>
          <a:ext cx="5413375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39" name="Ecuación" r:id="rId4" imgW="2361960" imgH="761760" progId="Equation.3">
                  <p:embed/>
                </p:oleObj>
              </mc:Choice>
              <mc:Fallback>
                <p:oleObj name="Ecuación" r:id="rId4" imgW="2361960" imgH="761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05038"/>
                        <a:ext cx="5413375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>
                                <a:alpha val="2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2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40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29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41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0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42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1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43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3132138" y="260350"/>
            <a:ext cx="403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4000">
                <a:solidFill>
                  <a:schemeClr val="tx2"/>
                </a:solidFill>
              </a:rPr>
              <a:t>Independencia</a:t>
            </a:r>
          </a:p>
        </p:txBody>
      </p:sp>
      <p:sp>
        <p:nvSpPr>
          <p:cNvPr id="487437" name="Rectangle 13"/>
          <p:cNvSpPr>
            <a:spLocks noChangeArrowheads="1"/>
          </p:cNvSpPr>
          <p:nvPr/>
        </p:nvSpPr>
        <p:spPr bwMode="auto">
          <a:xfrm>
            <a:off x="323850" y="3933825"/>
            <a:ext cx="87487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200"/>
              <a:t>Sea C = suma de los dos dados es 3. ¿Afecta A =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200"/>
              <a:t>que el dado rojo salga 1 a la probabilidad de C? </a:t>
            </a:r>
            <a:endParaRPr lang="en-GB" sz="2000" i="1"/>
          </a:p>
        </p:txBody>
      </p:sp>
      <p:graphicFrame>
        <p:nvGraphicFramePr>
          <p:cNvPr id="487438" name="Object 14"/>
          <p:cNvGraphicFramePr>
            <a:graphicFrameLocks noChangeAspect="1"/>
          </p:cNvGraphicFramePr>
          <p:nvPr/>
        </p:nvGraphicFramePr>
        <p:xfrm>
          <a:off x="1084263" y="5067300"/>
          <a:ext cx="6199187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44" name="Ecuación" r:id="rId11" imgW="2705040" imgH="761760" progId="Equation.3">
                  <p:embed/>
                </p:oleObj>
              </mc:Choice>
              <mc:Fallback>
                <p:oleObj name="Ecuación" r:id="rId11" imgW="2705040" imgH="7617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5067300"/>
                        <a:ext cx="6199187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>
                                <a:alpha val="2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CA1E-2386-49C2-A451-B53BD6A014DF}" type="slidenum">
              <a:rPr lang="es-ES"/>
              <a:pPr/>
              <a:t>13</a:t>
            </a:fld>
            <a:endParaRPr lang="es-E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305800" cy="838200"/>
          </a:xfrm>
        </p:spPr>
        <p:txBody>
          <a:bodyPr/>
          <a:lstStyle/>
          <a:p>
            <a:r>
              <a:rPr lang="es-ES"/>
              <a:t>Independencia de </a:t>
            </a:r>
            <a:r>
              <a:rPr lang="es-ES" i="1"/>
              <a:t>m</a:t>
            </a:r>
            <a:r>
              <a:rPr lang="es-ES"/>
              <a:t> sucesos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360363" y="692150"/>
            <a:ext cx="8604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700">
                <a:sym typeface="Symbol" pitchFamily="18" charset="2"/>
              </a:rPr>
              <a:t>Similarmente, </a:t>
            </a:r>
            <a:r>
              <a:rPr lang="es-ES" sz="2700" i="1">
                <a:sym typeface="Symbol" pitchFamily="18" charset="2"/>
              </a:rPr>
              <a:t>m</a:t>
            </a:r>
            <a:r>
              <a:rPr lang="es-ES" sz="2700">
                <a:sym typeface="Symbol" pitchFamily="18" charset="2"/>
              </a:rPr>
              <a:t> sucesos 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 baseline="-25000">
                <a:sym typeface="Symbol" pitchFamily="18" charset="2"/>
              </a:rPr>
              <a:t>1</a:t>
            </a:r>
            <a:r>
              <a:rPr lang="es-ES" sz="2700">
                <a:sym typeface="Symbol" pitchFamily="18" charset="2"/>
              </a:rPr>
              <a:t>...., 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 i="1" baseline="-25000">
                <a:sym typeface="Symbol" pitchFamily="18" charset="2"/>
              </a:rPr>
              <a:t>m</a:t>
            </a:r>
            <a:r>
              <a:rPr lang="es-ES" sz="2700">
                <a:sym typeface="Symbol" pitchFamily="18" charset="2"/>
              </a:rPr>
              <a:t> se llaman independientes </a:t>
            </a:r>
          </a:p>
          <a:p>
            <a:r>
              <a:rPr lang="es-ES" sz="2700">
                <a:sym typeface="Symbol" pitchFamily="18" charset="2"/>
              </a:rPr>
              <a:t>si:</a:t>
            </a:r>
          </a:p>
          <a:p>
            <a:r>
              <a:rPr lang="es-ES" sz="2700" i="1">
                <a:sym typeface="Symbol" pitchFamily="18" charset="2"/>
              </a:rPr>
              <a:t>	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 baseline="-25000">
                <a:sym typeface="Symbol" pitchFamily="18" charset="2"/>
              </a:rPr>
              <a:t>1</a:t>
            </a:r>
            <a:r>
              <a:rPr lang="es-ES" sz="2700">
                <a:sym typeface="Symbol" pitchFamily="18" charset="2"/>
              </a:rPr>
              <a:t>  ...  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 i="1" baseline="-25000">
                <a:sym typeface="Symbol" pitchFamily="18" charset="2"/>
              </a:rPr>
              <a:t>m</a:t>
            </a:r>
            <a:r>
              <a:rPr lang="es-ES" sz="2700">
                <a:sym typeface="Symbol" pitchFamily="18" charset="2"/>
              </a:rPr>
              <a:t>) =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 baseline="-25000">
                <a:sym typeface="Symbol" pitchFamily="18" charset="2"/>
              </a:rPr>
              <a:t>1</a:t>
            </a:r>
            <a:r>
              <a:rPr lang="es-ES" sz="2700">
                <a:sym typeface="Symbol" pitchFamily="18" charset="2"/>
              </a:rPr>
              <a:t>)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</a:t>
            </a:r>
            <a:r>
              <a:rPr lang="es-ES" sz="2700">
                <a:sym typeface="Symbol" pitchFamily="18" charset="2"/>
              </a:rPr>
              <a:t>...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·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 i="1" baseline="-25000">
                <a:sym typeface="Symbol" pitchFamily="18" charset="2"/>
              </a:rPr>
              <a:t>m</a:t>
            </a:r>
            <a:r>
              <a:rPr lang="es-ES" sz="2700">
                <a:sym typeface="Symbol" pitchFamily="18" charset="2"/>
              </a:rPr>
              <a:t>)</a:t>
            </a:r>
          </a:p>
          <a:p>
            <a:endParaRPr lang="es-ES" sz="2700">
              <a:sym typeface="Symbol" pitchFamily="18" charset="2"/>
            </a:endParaRPr>
          </a:p>
          <a:p>
            <a:r>
              <a:rPr lang="es-ES" sz="2700">
                <a:sym typeface="Symbol" pitchFamily="18" charset="2"/>
              </a:rPr>
              <a:t>y además para cada posible subconjunto de </a:t>
            </a:r>
            <a:r>
              <a:rPr lang="es-ES" sz="2700" i="1">
                <a:sym typeface="Symbol" pitchFamily="18" charset="2"/>
              </a:rPr>
              <a:t>k</a:t>
            </a:r>
            <a:r>
              <a:rPr lang="es-ES" sz="2700">
                <a:sym typeface="Symbol" pitchFamily="18" charset="2"/>
              </a:rPr>
              <a:t> sucesos:</a:t>
            </a:r>
          </a:p>
          <a:p>
            <a:r>
              <a:rPr lang="es-ES" sz="2700" i="1">
                <a:sym typeface="Symbol" pitchFamily="18" charset="2"/>
              </a:rPr>
              <a:t>          </a:t>
            </a:r>
          </a:p>
          <a:p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 i="1" baseline="-25000">
                <a:sym typeface="Symbol" pitchFamily="18" charset="2"/>
              </a:rPr>
              <a:t>j</a:t>
            </a:r>
            <a:r>
              <a:rPr lang="es-ES" sz="2700" baseline="-25000">
                <a:sym typeface="Symbol" pitchFamily="18" charset="2"/>
              </a:rPr>
              <a:t>+1</a:t>
            </a:r>
            <a:r>
              <a:rPr lang="es-ES" sz="2700">
                <a:sym typeface="Symbol" pitchFamily="18" charset="2"/>
              </a:rPr>
              <a:t>  ...  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 i="1" baseline="-25000">
                <a:sym typeface="Symbol" pitchFamily="18" charset="2"/>
              </a:rPr>
              <a:t>j+k</a:t>
            </a:r>
            <a:r>
              <a:rPr lang="es-ES" sz="2700">
                <a:sym typeface="Symbol" pitchFamily="18" charset="2"/>
              </a:rPr>
              <a:t>) =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 i="1" baseline="-25000">
                <a:sym typeface="Symbol" pitchFamily="18" charset="2"/>
              </a:rPr>
              <a:t>j</a:t>
            </a:r>
            <a:r>
              <a:rPr lang="es-ES" sz="2700" baseline="-25000">
                <a:sym typeface="Symbol" pitchFamily="18" charset="2"/>
              </a:rPr>
              <a:t>+1</a:t>
            </a:r>
            <a:r>
              <a:rPr lang="es-ES" sz="2700">
                <a:sym typeface="Symbol" pitchFamily="18" charset="2"/>
              </a:rPr>
              <a:t>)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</a:t>
            </a:r>
            <a:r>
              <a:rPr lang="es-ES" sz="2700">
                <a:sym typeface="Symbol" pitchFamily="18" charset="2"/>
              </a:rPr>
              <a:t>...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·</a:t>
            </a:r>
            <a:r>
              <a:rPr lang="es-ES" sz="2700">
                <a:sym typeface="Symbol" pitchFamily="18" charset="2"/>
              </a:rPr>
              <a:t>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 i="1" baseline="-25000">
                <a:sym typeface="Symbol" pitchFamily="18" charset="2"/>
              </a:rPr>
              <a:t>j+k</a:t>
            </a:r>
            <a:r>
              <a:rPr lang="es-ES" sz="2700">
                <a:sym typeface="Symbol" pitchFamily="18" charset="2"/>
              </a:rPr>
              <a:t>)</a:t>
            </a:r>
          </a:p>
          <a:p>
            <a:r>
              <a:rPr lang="es-ES" sz="2700">
                <a:sym typeface="Symbol" pitchFamily="18" charset="2"/>
              </a:rPr>
              <a:t>donde </a:t>
            </a:r>
            <a:r>
              <a:rPr lang="es-ES" sz="2700" i="1">
                <a:sym typeface="Symbol" pitchFamily="18" charset="2"/>
              </a:rPr>
              <a:t>j</a:t>
            </a:r>
            <a:r>
              <a:rPr lang="es-ES" sz="2700">
                <a:sym typeface="Symbol" pitchFamily="18" charset="2"/>
              </a:rPr>
              <a:t>+</a:t>
            </a:r>
            <a:r>
              <a:rPr lang="es-ES" sz="2700" i="1">
                <a:sym typeface="Symbol" pitchFamily="18" charset="2"/>
              </a:rPr>
              <a:t>k</a:t>
            </a:r>
            <a:r>
              <a:rPr lang="es-ES" sz="2700">
                <a:sym typeface="Symbol" pitchFamily="18" charset="2"/>
              </a:rPr>
              <a:t> &lt; </a:t>
            </a:r>
            <a:r>
              <a:rPr lang="es-ES" sz="2700" i="1">
                <a:sym typeface="Symbol" pitchFamily="18" charset="2"/>
              </a:rPr>
              <a:t>m.</a:t>
            </a:r>
            <a:r>
              <a:rPr lang="es-ES" sz="2700">
                <a:sym typeface="Symbol" pitchFamily="18" charset="2"/>
              </a:rPr>
              <a:t> 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0" y="4149725"/>
            <a:ext cx="9144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700"/>
              <a:t>De modo que, p. ej.  tres sucesos </a:t>
            </a:r>
            <a:r>
              <a:rPr lang="es-ES" sz="2700" i="1"/>
              <a:t>A, B</a:t>
            </a:r>
            <a:r>
              <a:rPr lang="es-ES" sz="2700"/>
              <a:t> y </a:t>
            </a:r>
            <a:r>
              <a:rPr lang="es-ES" sz="2700" i="1"/>
              <a:t>C </a:t>
            </a:r>
            <a:r>
              <a:rPr lang="es-ES" sz="2700"/>
              <a:t>son independientes si:</a:t>
            </a:r>
          </a:p>
          <a:p>
            <a:r>
              <a:rPr lang="es-ES" sz="2700"/>
              <a:t>		</a:t>
            </a:r>
          </a:p>
          <a:p>
            <a:r>
              <a:rPr lang="es-ES" sz="2700"/>
              <a:t>		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>
                <a:sym typeface="Symbol" pitchFamily="18" charset="2"/>
              </a:rPr>
              <a:t>  B) =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>
                <a:sym typeface="Symbol" pitchFamily="18" charset="2"/>
              </a:rPr>
              <a:t>)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</a:t>
            </a:r>
            <a:r>
              <a:rPr lang="es-ES" sz="2700">
                <a:sym typeface="Symbol" pitchFamily="18" charset="2"/>
              </a:rPr>
              <a:t>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B</a:t>
            </a:r>
            <a:r>
              <a:rPr lang="es-ES" sz="2700">
                <a:sym typeface="Symbol" pitchFamily="18" charset="2"/>
              </a:rPr>
              <a:t>)</a:t>
            </a:r>
          </a:p>
          <a:p>
            <a:r>
              <a:rPr lang="es-ES" sz="2700"/>
              <a:t>		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B</a:t>
            </a:r>
            <a:r>
              <a:rPr lang="es-ES" sz="2700">
                <a:sym typeface="Symbol" pitchFamily="18" charset="2"/>
              </a:rPr>
              <a:t>  C) =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B</a:t>
            </a:r>
            <a:r>
              <a:rPr lang="es-ES" sz="2700">
                <a:sym typeface="Symbol" pitchFamily="18" charset="2"/>
              </a:rPr>
              <a:t>)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</a:t>
            </a:r>
            <a:r>
              <a:rPr lang="es-ES" sz="2700">
                <a:sym typeface="Symbol" pitchFamily="18" charset="2"/>
              </a:rPr>
              <a:t>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C</a:t>
            </a:r>
            <a:r>
              <a:rPr lang="es-ES" sz="2700">
                <a:sym typeface="Symbol" pitchFamily="18" charset="2"/>
              </a:rPr>
              <a:t>)</a:t>
            </a:r>
          </a:p>
          <a:p>
            <a:r>
              <a:rPr lang="es-ES" sz="2700"/>
              <a:t>		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>
                <a:sym typeface="Symbol" pitchFamily="18" charset="2"/>
              </a:rPr>
              <a:t>  B) =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>
                <a:sym typeface="Symbol" pitchFamily="18" charset="2"/>
              </a:rPr>
              <a:t>)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</a:t>
            </a:r>
            <a:r>
              <a:rPr lang="es-ES" sz="2700">
                <a:sym typeface="Symbol" pitchFamily="18" charset="2"/>
              </a:rPr>
              <a:t>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B</a:t>
            </a:r>
            <a:r>
              <a:rPr lang="es-ES" sz="2700">
                <a:sym typeface="Symbol" pitchFamily="18" charset="2"/>
              </a:rPr>
              <a:t>)</a:t>
            </a:r>
          </a:p>
          <a:p>
            <a:r>
              <a:rPr lang="es-ES" sz="2700"/>
              <a:t>              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>
                <a:sym typeface="Symbol" pitchFamily="18" charset="2"/>
              </a:rPr>
              <a:t>  B  C) =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>
                <a:sym typeface="Symbol" pitchFamily="18" charset="2"/>
              </a:rPr>
              <a:t>)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</a:t>
            </a:r>
            <a:r>
              <a:rPr lang="es-ES" sz="2700">
                <a:sym typeface="Symbol" pitchFamily="18" charset="2"/>
              </a:rPr>
              <a:t>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B</a:t>
            </a:r>
            <a:r>
              <a:rPr lang="es-ES" sz="2700">
                <a:sym typeface="Symbol" pitchFamily="18" charset="2"/>
              </a:rPr>
              <a:t>)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</a:t>
            </a:r>
            <a:r>
              <a:rPr lang="es-ES" sz="2700">
                <a:sym typeface="Symbol" pitchFamily="18" charset="2"/>
              </a:rPr>
              <a:t>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C</a:t>
            </a:r>
            <a:r>
              <a:rPr lang="es-ES" sz="2700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7227-9114-4E01-95C7-1F2F9E130AF7}" type="slidenum">
              <a:rPr lang="es-ES"/>
              <a:pPr/>
              <a:t>14</a:t>
            </a:fld>
            <a:endParaRPr lang="es-ES"/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0" y="15875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700">
                <a:sym typeface="Symbol" pitchFamily="18" charset="2"/>
              </a:rPr>
              <a:t>Una caja contiene 10 bolas, 3 son rojas. Escogemos dos bolas al azar. Encuentra la probabilidad de que ninguna de ellas sea roja: (a) con reemplazo y (b) sin reemplazo.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0" y="1412875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s-ES" sz="2700"/>
              <a:t>Consideremos los sucesos:</a:t>
            </a:r>
          </a:p>
          <a:p>
            <a:pPr marL="342900" indent="-342900"/>
            <a:r>
              <a:rPr lang="es-ES" sz="2700"/>
              <a:t>						</a:t>
            </a:r>
            <a:r>
              <a:rPr lang="es-ES" sz="2700" i="1"/>
              <a:t>A: Primera bola no-roja</a:t>
            </a:r>
          </a:p>
          <a:p>
            <a:pPr marL="342900" indent="-342900"/>
            <a:r>
              <a:rPr lang="es-ES" sz="2700" i="1"/>
              <a:t>						B: Segunda bola no-roja</a:t>
            </a:r>
            <a:endParaRPr lang="es-ES" sz="2700" b="1">
              <a:sym typeface="Symbol" pitchFamily="18" charset="2"/>
            </a:endParaRP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323850" y="2852738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700" i="1"/>
              <a:t>P</a:t>
            </a:r>
            <a:r>
              <a:rPr lang="es-ES" sz="2700"/>
              <a:t>(</a:t>
            </a:r>
            <a:r>
              <a:rPr lang="es-ES" sz="2700" i="1"/>
              <a:t>A</a:t>
            </a:r>
            <a:r>
              <a:rPr lang="es-ES" sz="2700"/>
              <a:t>) = 7/10</a:t>
            </a:r>
            <a:endParaRPr lang="es-ES" sz="2700">
              <a:sym typeface="Symbol" pitchFamily="18" charset="2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396875" y="3357563"/>
            <a:ext cx="91440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700" i="1"/>
              <a:t>Si el </a:t>
            </a:r>
            <a:r>
              <a:rPr lang="es-ES" sz="2700" b="1" i="1"/>
              <a:t>muestreo</a:t>
            </a:r>
            <a:r>
              <a:rPr lang="es-ES" sz="2700" i="1"/>
              <a:t> es </a:t>
            </a:r>
            <a:r>
              <a:rPr lang="es-ES" sz="2700" b="1" i="1"/>
              <a:t>con reemplazo</a:t>
            </a:r>
            <a:r>
              <a:rPr lang="es-ES" sz="2700" i="1"/>
              <a:t>, la situación para la segunda elección es idéntica que para la primera, y P</a:t>
            </a:r>
            <a:r>
              <a:rPr lang="es-ES" sz="2700"/>
              <a:t>(</a:t>
            </a:r>
            <a:r>
              <a:rPr lang="es-ES" sz="2700" i="1"/>
              <a:t>B</a:t>
            </a:r>
            <a:r>
              <a:rPr lang="es-ES" sz="2700"/>
              <a:t>) = 7/10. </a:t>
            </a:r>
          </a:p>
          <a:p>
            <a:r>
              <a:rPr lang="es-ES" sz="2700"/>
              <a:t>Los sucesos son independientes y la respuesta es:</a:t>
            </a:r>
          </a:p>
          <a:p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>
                <a:sym typeface="Symbol" pitchFamily="18" charset="2"/>
              </a:rPr>
              <a:t>  B) =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>
                <a:sym typeface="Symbol" pitchFamily="18" charset="2"/>
              </a:rPr>
              <a:t>)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</a:t>
            </a:r>
            <a:r>
              <a:rPr lang="es-ES" sz="2700">
                <a:sym typeface="Symbol" pitchFamily="18" charset="2"/>
              </a:rPr>
              <a:t>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B</a:t>
            </a:r>
            <a:r>
              <a:rPr lang="es-ES" sz="2700">
                <a:sym typeface="Symbol" pitchFamily="18" charset="2"/>
              </a:rPr>
              <a:t>) = 0.7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 </a:t>
            </a:r>
            <a:r>
              <a:rPr lang="es-ES" sz="2700">
                <a:sym typeface="Symbol" pitchFamily="18" charset="2"/>
              </a:rPr>
              <a:t>0.7 = 0.49</a:t>
            </a:r>
          </a:p>
          <a:p>
            <a:r>
              <a:rPr lang="es-ES" sz="2700" i="1"/>
              <a:t>Si es </a:t>
            </a:r>
            <a:r>
              <a:rPr lang="es-ES" sz="2700" b="1" i="1"/>
              <a:t>sin reemplazo</a:t>
            </a:r>
            <a:r>
              <a:rPr lang="es-ES" sz="2700" i="1"/>
              <a:t>, hemos de tener en cuenta que una vez extraída la primera bola, quedan solo 9 y 3 deben ser rojas. </a:t>
            </a:r>
          </a:p>
          <a:p>
            <a:r>
              <a:rPr lang="es-ES" sz="2700" i="1"/>
              <a:t>Así: P</a:t>
            </a:r>
            <a:r>
              <a:rPr lang="es-ES" sz="2700"/>
              <a:t>(</a:t>
            </a:r>
            <a:r>
              <a:rPr lang="es-ES" sz="2700" i="1"/>
              <a:t>B</a:t>
            </a:r>
            <a:r>
              <a:rPr lang="es-ES" sz="2700"/>
              <a:t>|</a:t>
            </a:r>
            <a:r>
              <a:rPr lang="es-ES" sz="2700" i="1"/>
              <a:t>A</a:t>
            </a:r>
            <a:r>
              <a:rPr lang="es-ES" sz="2700"/>
              <a:t>) = 6/9 = 2/3. En este caso la respuesta es: </a:t>
            </a:r>
          </a:p>
          <a:p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>
                <a:sym typeface="Symbol" pitchFamily="18" charset="2"/>
              </a:rPr>
              <a:t>  </a:t>
            </a:r>
            <a:r>
              <a:rPr lang="es-ES" sz="2700" i="1">
                <a:sym typeface="Symbol" pitchFamily="18" charset="2"/>
              </a:rPr>
              <a:t>B</a:t>
            </a:r>
            <a:r>
              <a:rPr lang="es-ES" sz="2700">
                <a:sym typeface="Symbol" pitchFamily="18" charset="2"/>
              </a:rPr>
              <a:t>) = 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>
                <a:sym typeface="Symbol" pitchFamily="18" charset="2"/>
              </a:rPr>
              <a:t>)</a:t>
            </a:r>
            <a:r>
              <a:rPr lang="es-ES" sz="2700" i="1">
                <a:sym typeface="Symbol" pitchFamily="18" charset="2"/>
              </a:rPr>
              <a:t>P</a:t>
            </a:r>
            <a:r>
              <a:rPr lang="es-ES" sz="2700">
                <a:sym typeface="Symbol" pitchFamily="18" charset="2"/>
              </a:rPr>
              <a:t>(</a:t>
            </a:r>
            <a:r>
              <a:rPr lang="es-ES" sz="2700" i="1">
                <a:sym typeface="Symbol" pitchFamily="18" charset="2"/>
              </a:rPr>
              <a:t>B</a:t>
            </a:r>
            <a:r>
              <a:rPr lang="es-ES" sz="2700">
                <a:sym typeface="Symbol" pitchFamily="18" charset="2"/>
              </a:rPr>
              <a:t>|</a:t>
            </a:r>
            <a:r>
              <a:rPr lang="es-ES" sz="2700" i="1">
                <a:sym typeface="Symbol" pitchFamily="18" charset="2"/>
              </a:rPr>
              <a:t>A</a:t>
            </a:r>
            <a:r>
              <a:rPr lang="es-ES" sz="2700">
                <a:sym typeface="Symbol" pitchFamily="18" charset="2"/>
              </a:rPr>
              <a:t>) = (7/10) </a:t>
            </a:r>
            <a:r>
              <a:rPr lang="es-ES" sz="2700">
                <a:cs typeface="Times New Roman" pitchFamily="18" charset="0"/>
                <a:sym typeface="Symbol" pitchFamily="18" charset="2"/>
              </a:rPr>
              <a:t> (2/3)  0.47</a:t>
            </a:r>
            <a:endParaRPr lang="es-ES" sz="2700">
              <a:sym typeface="Symbol" pitchFamily="18" charset="2"/>
            </a:endParaRPr>
          </a:p>
          <a:p>
            <a:endParaRPr lang="es-ES" sz="2700"/>
          </a:p>
          <a:p>
            <a:endParaRPr lang="es-ES" sz="27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4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4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4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  <p:bldP spid="154629" grpId="0" autoUpdateAnimBg="0"/>
      <p:bldP spid="154630" grpId="0" uiExpand="1" build="allAtOnce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631A-3CD9-4A4F-8EAD-9F39BF173668}" type="slidenum">
              <a:rPr lang="es-ES"/>
              <a:pPr/>
              <a:t>15</a:t>
            </a:fld>
            <a:endParaRPr lang="es-ES"/>
          </a:p>
        </p:txBody>
      </p:sp>
      <p:sp>
        <p:nvSpPr>
          <p:cNvPr id="147458" name="Rectangle 2" descr="Horizontal discontinua"/>
          <p:cNvSpPr>
            <a:spLocks noChangeArrowheads="1"/>
          </p:cNvSpPr>
          <p:nvPr/>
        </p:nvSpPr>
        <p:spPr bwMode="auto">
          <a:xfrm>
            <a:off x="715963" y="2392363"/>
            <a:ext cx="1528762" cy="1655762"/>
          </a:xfrm>
          <a:prstGeom prst="rect">
            <a:avLst/>
          </a:prstGeom>
          <a:pattFill prst="dashHorz">
            <a:fgClr>
              <a:srgbClr val="800080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-76200"/>
            <a:ext cx="8458200" cy="809625"/>
          </a:xfrm>
        </p:spPr>
        <p:txBody>
          <a:bodyPr/>
          <a:lstStyle/>
          <a:p>
            <a:r>
              <a:rPr lang="es-ES" sz="3600"/>
              <a:t>Sistema exhaustivo y excluyente de sucesos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715963" y="736600"/>
            <a:ext cx="3059112" cy="33147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2244725" y="736600"/>
            <a:ext cx="0" cy="33115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715963" y="2392363"/>
            <a:ext cx="30575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784225" y="3494088"/>
            <a:ext cx="5857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 b="1">
                <a:solidFill>
                  <a:srgbClr val="9933FF"/>
                </a:solidFill>
                <a:latin typeface="Arial" charset="0"/>
              </a:rPr>
              <a:t>A</a:t>
            </a:r>
            <a:r>
              <a:rPr lang="es-ES" sz="2900" b="1" baseline="-25000">
                <a:solidFill>
                  <a:srgbClr val="9933FF"/>
                </a:solidFill>
                <a:latin typeface="Arial" charset="0"/>
              </a:rPr>
              <a:t>3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243263" y="3494088"/>
            <a:ext cx="585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 b="1">
                <a:solidFill>
                  <a:srgbClr val="0066FF"/>
                </a:solidFill>
                <a:latin typeface="Arial" charset="0"/>
              </a:rPr>
              <a:t>A</a:t>
            </a:r>
            <a:r>
              <a:rPr lang="es-ES" sz="2900" b="1" baseline="-25000">
                <a:solidFill>
                  <a:srgbClr val="0066FF"/>
                </a:solidFill>
                <a:latin typeface="Arial" charset="0"/>
              </a:rPr>
              <a:t>4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4421188" y="1082675"/>
            <a:ext cx="47228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87425"/>
            <a:r>
              <a:rPr lang="es-ES" sz="2500">
                <a:latin typeface="Arial" charset="0"/>
              </a:rPr>
              <a:t>Se trata de una colección de sucesos </a:t>
            </a:r>
            <a:r>
              <a:rPr lang="es-ES" sz="2900" b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" sz="2900" b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s-ES" sz="2900" b="1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s-ES" sz="2900" b="1">
                <a:solidFill>
                  <a:srgbClr val="339933"/>
                </a:solidFill>
                <a:latin typeface="Arial" charset="0"/>
              </a:rPr>
              <a:t>A</a:t>
            </a:r>
            <a:r>
              <a:rPr lang="es-ES" sz="2900" b="1" baseline="-25000">
                <a:solidFill>
                  <a:srgbClr val="339933"/>
                </a:solidFill>
                <a:latin typeface="Arial" charset="0"/>
              </a:rPr>
              <a:t>2</a:t>
            </a:r>
            <a:r>
              <a:rPr lang="es-ES" sz="2900" b="1">
                <a:solidFill>
                  <a:srgbClr val="339933"/>
                </a:solidFill>
                <a:latin typeface="Arial" charset="0"/>
              </a:rPr>
              <a:t>, </a:t>
            </a:r>
            <a:r>
              <a:rPr lang="es-ES" sz="2900" b="1">
                <a:solidFill>
                  <a:srgbClr val="9933FF"/>
                </a:solidFill>
                <a:latin typeface="Arial" charset="0"/>
              </a:rPr>
              <a:t>A</a:t>
            </a:r>
            <a:r>
              <a:rPr lang="es-ES" sz="2900" b="1" baseline="-25000">
                <a:solidFill>
                  <a:srgbClr val="9933FF"/>
                </a:solidFill>
                <a:latin typeface="Arial" charset="0"/>
              </a:rPr>
              <a:t>3</a:t>
            </a:r>
            <a:r>
              <a:rPr lang="es-ES" sz="2900" b="1">
                <a:solidFill>
                  <a:srgbClr val="9933FF"/>
                </a:solidFill>
                <a:latin typeface="Arial" charset="0"/>
              </a:rPr>
              <a:t>,</a:t>
            </a:r>
            <a:r>
              <a:rPr lang="es-ES" sz="29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2900" b="1">
                <a:solidFill>
                  <a:srgbClr val="0066FF"/>
                </a:solidFill>
                <a:latin typeface="Arial" charset="0"/>
              </a:rPr>
              <a:t>A</a:t>
            </a:r>
            <a:r>
              <a:rPr lang="es-ES" sz="2900" b="1" baseline="-2500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s-ES" sz="2900">
                <a:solidFill>
                  <a:srgbClr val="0066FF"/>
                </a:solidFill>
                <a:latin typeface="Arial" charset="0"/>
              </a:rPr>
              <a:t>…</a:t>
            </a:r>
            <a:endParaRPr lang="es-ES" sz="2900">
              <a:solidFill>
                <a:srgbClr val="FFFF00"/>
              </a:solidFill>
              <a:latin typeface="Arial" charset="0"/>
            </a:endParaRPr>
          </a:p>
          <a:p>
            <a:pPr defTabSz="987425"/>
            <a:r>
              <a:rPr lang="es-ES" sz="2500">
                <a:latin typeface="Arial" charset="0"/>
              </a:rPr>
              <a:t>tales que la unión de todos </a:t>
            </a:r>
          </a:p>
          <a:p>
            <a:pPr defTabSz="987425"/>
            <a:r>
              <a:rPr lang="es-ES" sz="2500">
                <a:latin typeface="Arial" charset="0"/>
              </a:rPr>
              <a:t>ellos forman el espacio muestral, y sus intersecciones son disjuntas.</a:t>
            </a:r>
            <a:endParaRPr lang="es-ES" sz="1900">
              <a:latin typeface="Arial" charset="0"/>
            </a:endParaRPr>
          </a:p>
        </p:txBody>
      </p:sp>
      <p:sp>
        <p:nvSpPr>
          <p:cNvPr id="147468" name="Rectangle 12" descr="Cuadrícula de puntos"/>
          <p:cNvSpPr>
            <a:spLocks noChangeArrowheads="1"/>
          </p:cNvSpPr>
          <p:nvPr/>
        </p:nvSpPr>
        <p:spPr bwMode="auto">
          <a:xfrm>
            <a:off x="715963" y="765175"/>
            <a:ext cx="1528762" cy="1655763"/>
          </a:xfrm>
          <a:prstGeom prst="rect">
            <a:avLst/>
          </a:prstGeom>
          <a:pattFill prst="dotGrid">
            <a:fgClr>
              <a:srgbClr val="FF0000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47469" name="Rectangle 13" descr="Ladrillos en diagonal"/>
          <p:cNvSpPr>
            <a:spLocks noChangeArrowheads="1"/>
          </p:cNvSpPr>
          <p:nvPr/>
        </p:nvSpPr>
        <p:spPr bwMode="auto">
          <a:xfrm>
            <a:off x="2239963" y="765175"/>
            <a:ext cx="1528762" cy="1655763"/>
          </a:xfrm>
          <a:prstGeom prst="rect">
            <a:avLst/>
          </a:prstGeom>
          <a:pattFill prst="diagBrick">
            <a:fgClr>
              <a:srgbClr val="3399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47470" name="Rectangle 14" descr="Vertical discontinua"/>
          <p:cNvSpPr>
            <a:spLocks noChangeArrowheads="1"/>
          </p:cNvSpPr>
          <p:nvPr/>
        </p:nvSpPr>
        <p:spPr bwMode="auto">
          <a:xfrm>
            <a:off x="2239963" y="2420938"/>
            <a:ext cx="1528762" cy="1614487"/>
          </a:xfrm>
          <a:prstGeom prst="rect">
            <a:avLst/>
          </a:prstGeom>
          <a:pattFill prst="dashVert">
            <a:fgClr>
              <a:srgbClr val="0066FF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1116013" y="1268413"/>
            <a:ext cx="585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 b="1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" sz="2900" b="1" baseline="-250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3148013" y="766763"/>
            <a:ext cx="585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 b="1">
                <a:solidFill>
                  <a:srgbClr val="009900"/>
                </a:solidFill>
                <a:latin typeface="Arial" charset="0"/>
              </a:rPr>
              <a:t>A</a:t>
            </a:r>
            <a:r>
              <a:rPr lang="es-ES" sz="2900" b="1" baseline="-25000">
                <a:solidFill>
                  <a:srgbClr val="009900"/>
                </a:solidFill>
                <a:latin typeface="Arial" charset="0"/>
              </a:rPr>
              <a:t>2</a:t>
            </a: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685800" y="4632325"/>
            <a:ext cx="8077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87425"/>
            <a:r>
              <a:rPr lang="es-ES" sz="2500">
                <a:latin typeface="Arial" charset="0"/>
              </a:rPr>
              <a:t>Divide y vencerás: Todo suceso B, puede ser descompuesto en componentes de dicho sistema. 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179388" y="5734050"/>
            <a:ext cx="90106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3300">
                <a:latin typeface="Arial" charset="0"/>
              </a:rPr>
              <a:t>B = (B </a:t>
            </a:r>
            <a:r>
              <a:rPr lang="es-ES">
                <a:sym typeface="Symbol" pitchFamily="18" charset="2"/>
              </a:rPr>
              <a:t></a:t>
            </a:r>
            <a:r>
              <a:rPr lang="es-ES"/>
              <a:t> </a:t>
            </a:r>
            <a:r>
              <a:rPr lang="es-ES" sz="33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" sz="3300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s-ES" sz="3300">
                <a:latin typeface="Arial" charset="0"/>
              </a:rPr>
              <a:t>) U (B </a:t>
            </a:r>
            <a:r>
              <a:rPr lang="es-ES">
                <a:sym typeface="Symbol" pitchFamily="18" charset="2"/>
              </a:rPr>
              <a:t></a:t>
            </a:r>
            <a:r>
              <a:rPr lang="es-ES"/>
              <a:t> </a:t>
            </a:r>
            <a:r>
              <a:rPr lang="es-ES" sz="3300">
                <a:solidFill>
                  <a:srgbClr val="339933"/>
                </a:solidFill>
                <a:latin typeface="Arial" charset="0"/>
              </a:rPr>
              <a:t>A</a:t>
            </a:r>
            <a:r>
              <a:rPr lang="es-ES" sz="3300" baseline="-25000">
                <a:solidFill>
                  <a:srgbClr val="339933"/>
                </a:solidFill>
                <a:latin typeface="Arial" charset="0"/>
              </a:rPr>
              <a:t>2</a:t>
            </a:r>
            <a:r>
              <a:rPr lang="es-ES" sz="3300">
                <a:solidFill>
                  <a:srgbClr val="339933"/>
                </a:solidFill>
                <a:latin typeface="Arial" charset="0"/>
              </a:rPr>
              <a:t> </a:t>
            </a:r>
            <a:r>
              <a:rPr lang="es-ES" sz="3300">
                <a:latin typeface="Arial" charset="0"/>
              </a:rPr>
              <a:t>) U ( B </a:t>
            </a:r>
            <a:r>
              <a:rPr lang="es-ES">
                <a:sym typeface="Symbol" pitchFamily="18" charset="2"/>
              </a:rPr>
              <a:t></a:t>
            </a:r>
            <a:r>
              <a:rPr lang="es-ES"/>
              <a:t> </a:t>
            </a:r>
            <a:r>
              <a:rPr lang="es-ES" sz="3300">
                <a:solidFill>
                  <a:srgbClr val="FFFF00"/>
                </a:solidFill>
                <a:latin typeface="Arial" charset="0"/>
              </a:rPr>
              <a:t>A</a:t>
            </a:r>
            <a:r>
              <a:rPr lang="es-ES" sz="3300" baseline="-25000">
                <a:solidFill>
                  <a:srgbClr val="FFFF00"/>
                </a:solidFill>
                <a:latin typeface="Arial" charset="0"/>
              </a:rPr>
              <a:t>3</a:t>
            </a:r>
            <a:r>
              <a:rPr lang="es-ES" sz="33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3300">
                <a:latin typeface="Arial" charset="0"/>
              </a:rPr>
              <a:t>) U ( B </a:t>
            </a:r>
            <a:r>
              <a:rPr lang="es-ES">
                <a:sym typeface="Symbol" pitchFamily="18" charset="2"/>
              </a:rPr>
              <a:t></a:t>
            </a:r>
            <a:r>
              <a:rPr lang="es-ES"/>
              <a:t> </a:t>
            </a:r>
            <a:r>
              <a:rPr lang="es-ES" sz="3300">
                <a:solidFill>
                  <a:srgbClr val="0066FF"/>
                </a:solidFill>
                <a:latin typeface="Arial" charset="0"/>
              </a:rPr>
              <a:t>A</a:t>
            </a:r>
            <a:r>
              <a:rPr lang="es-ES" sz="3300" baseline="-2500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s-ES" sz="330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s-ES" sz="33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4" grpId="0" autoUpdateAnimBg="0"/>
      <p:bldP spid="1474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2279-5420-44E8-858F-4A736334844E}" type="slidenum">
              <a:rPr lang="es-ES"/>
              <a:pPr/>
              <a:t>16</a:t>
            </a:fld>
            <a:endParaRPr lang="es-E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es-ES" sz="3600"/>
              <a:t>Teorema de la probabilidad total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715963" y="1341438"/>
            <a:ext cx="3059112" cy="33147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2244725" y="1341438"/>
            <a:ext cx="0" cy="33115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9509" name="Line 5"/>
          <p:cNvSpPr>
            <a:spLocks noChangeShapeType="1"/>
          </p:cNvSpPr>
          <p:nvPr/>
        </p:nvSpPr>
        <p:spPr bwMode="auto">
          <a:xfrm>
            <a:off x="715963" y="2997200"/>
            <a:ext cx="30575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830263" y="1296988"/>
            <a:ext cx="56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308350" y="1290638"/>
            <a:ext cx="56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>
                <a:solidFill>
                  <a:srgbClr val="339933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339933"/>
                </a:solidFill>
                <a:latin typeface="Arial" charset="0"/>
              </a:rPr>
              <a:t>2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784225" y="4098925"/>
            <a:ext cx="56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>
                <a:solidFill>
                  <a:srgbClr val="CC66FF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CC66FF"/>
                </a:solidFill>
                <a:latin typeface="Arial" charset="0"/>
              </a:rPr>
              <a:t>3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3321050" y="4098925"/>
            <a:ext cx="56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>
                <a:solidFill>
                  <a:srgbClr val="0066FF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0066FF"/>
                </a:solidFill>
                <a:latin typeface="Arial" charset="0"/>
              </a:rPr>
              <a:t>4</a:t>
            </a:r>
          </a:p>
        </p:txBody>
      </p:sp>
      <p:sp>
        <p:nvSpPr>
          <p:cNvPr id="149514" name="Rectangle 10" descr="Cuadrícula de puntos"/>
          <p:cNvSpPr>
            <a:spLocks noChangeArrowheads="1"/>
          </p:cNvSpPr>
          <p:nvPr/>
        </p:nvSpPr>
        <p:spPr bwMode="auto">
          <a:xfrm>
            <a:off x="2046288" y="2636838"/>
            <a:ext cx="198437" cy="360362"/>
          </a:xfrm>
          <a:prstGeom prst="rect">
            <a:avLst/>
          </a:prstGeom>
          <a:pattFill prst="dotGrid">
            <a:fgClr>
              <a:srgbClr val="FF0000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49515" name="Rectangle 11" descr="Ladrillos en diagonal"/>
          <p:cNvSpPr>
            <a:spLocks noChangeArrowheads="1"/>
          </p:cNvSpPr>
          <p:nvPr/>
        </p:nvSpPr>
        <p:spPr bwMode="auto">
          <a:xfrm>
            <a:off x="2244725" y="2636838"/>
            <a:ext cx="600075" cy="360362"/>
          </a:xfrm>
          <a:prstGeom prst="rect">
            <a:avLst/>
          </a:prstGeom>
          <a:pattFill prst="diagBrick">
            <a:fgClr>
              <a:srgbClr val="3399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49516" name="Rectangle 12" descr="Horizontal discontinua"/>
          <p:cNvSpPr>
            <a:spLocks noChangeArrowheads="1"/>
          </p:cNvSpPr>
          <p:nvPr/>
        </p:nvSpPr>
        <p:spPr bwMode="auto">
          <a:xfrm>
            <a:off x="2046288" y="2997200"/>
            <a:ext cx="198437" cy="431800"/>
          </a:xfrm>
          <a:prstGeom prst="rect">
            <a:avLst/>
          </a:prstGeom>
          <a:pattFill prst="dashHorz">
            <a:fgClr>
              <a:srgbClr val="9933FF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49517" name="Rectangle 13" descr="Vertical discontinua"/>
          <p:cNvSpPr>
            <a:spLocks noChangeArrowheads="1"/>
          </p:cNvSpPr>
          <p:nvPr/>
        </p:nvSpPr>
        <p:spPr bwMode="auto">
          <a:xfrm>
            <a:off x="2244725" y="2997200"/>
            <a:ext cx="600075" cy="431800"/>
          </a:xfrm>
          <a:prstGeom prst="rect">
            <a:avLst/>
          </a:prstGeom>
          <a:pattFill prst="dashVert">
            <a:fgClr>
              <a:schemeClr val="accent1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grpSp>
        <p:nvGrpSpPr>
          <p:cNvPr id="149518" name="Group 14"/>
          <p:cNvGrpSpPr>
            <a:grpSpLocks/>
          </p:cNvGrpSpPr>
          <p:nvPr/>
        </p:nvGrpSpPr>
        <p:grpSpPr bwMode="auto">
          <a:xfrm>
            <a:off x="2046288" y="2636838"/>
            <a:ext cx="796925" cy="792162"/>
            <a:chOff x="2802" y="1480"/>
            <a:chExt cx="544" cy="499"/>
          </a:xfrm>
        </p:grpSpPr>
        <p:sp>
          <p:nvSpPr>
            <p:cNvPr id="149519" name="Rectangle 15"/>
            <p:cNvSpPr>
              <a:spLocks noChangeArrowheads="1"/>
            </p:cNvSpPr>
            <p:nvPr/>
          </p:nvSpPr>
          <p:spPr bwMode="auto">
            <a:xfrm>
              <a:off x="2802" y="1480"/>
              <a:ext cx="544" cy="499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49520" name="Text Box 16"/>
            <p:cNvSpPr txBox="1">
              <a:spLocks noChangeArrowheads="1"/>
            </p:cNvSpPr>
            <p:nvPr/>
          </p:nvSpPr>
          <p:spPr bwMode="auto">
            <a:xfrm>
              <a:off x="3075" y="1659"/>
              <a:ext cx="27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87425"/>
              <a:r>
                <a:rPr lang="es-ES" sz="2500">
                  <a:latin typeface="Arial" charset="0"/>
                </a:rPr>
                <a:t>B</a:t>
              </a:r>
            </a:p>
          </p:txBody>
        </p:sp>
      </p:grp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4238625" y="1052513"/>
            <a:ext cx="4473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87425"/>
            <a:r>
              <a:rPr lang="es-ES" sz="2500">
                <a:latin typeface="Arial" charset="0"/>
              </a:rPr>
              <a:t>Si conocemos la probabilidad de B en cada uno de los componentes de un sistema exhaustivo y excluyente de sucesos, entonces podemos calcular la probabilidad de B como la suma:</a:t>
            </a:r>
          </a:p>
          <a:p>
            <a:pPr defTabSz="987425"/>
            <a:endParaRPr lang="es-ES" sz="2500">
              <a:latin typeface="Arial" charset="0"/>
            </a:endParaRP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107950" y="5311775"/>
            <a:ext cx="9118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>
                <a:latin typeface="Arial" charset="0"/>
              </a:rPr>
              <a:t>P(B) = P(B </a:t>
            </a:r>
            <a:r>
              <a:rPr lang="es-ES">
                <a:sym typeface="Symbol" pitchFamily="18" charset="2"/>
              </a:rPr>
              <a:t></a:t>
            </a:r>
            <a:r>
              <a:rPr lang="es-ES"/>
              <a:t> </a:t>
            </a:r>
            <a:r>
              <a:rPr lang="es-ES" sz="29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s-ES" sz="2900">
                <a:latin typeface="Arial" charset="0"/>
              </a:rPr>
              <a:t>) + P(B </a:t>
            </a:r>
            <a:r>
              <a:rPr lang="es-ES">
                <a:sym typeface="Symbol" pitchFamily="18" charset="2"/>
              </a:rPr>
              <a:t></a:t>
            </a:r>
            <a:r>
              <a:rPr lang="es-ES"/>
              <a:t> </a:t>
            </a:r>
            <a:r>
              <a:rPr lang="es-ES" sz="2900">
                <a:solidFill>
                  <a:srgbClr val="339933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339933"/>
                </a:solidFill>
                <a:latin typeface="Arial" charset="0"/>
              </a:rPr>
              <a:t>2</a:t>
            </a:r>
            <a:r>
              <a:rPr lang="es-ES" sz="2900">
                <a:latin typeface="Arial" charset="0"/>
              </a:rPr>
              <a:t>) + P( B </a:t>
            </a:r>
            <a:r>
              <a:rPr lang="es-ES">
                <a:sym typeface="Symbol" pitchFamily="18" charset="2"/>
              </a:rPr>
              <a:t></a:t>
            </a:r>
            <a:r>
              <a:rPr lang="es-ES"/>
              <a:t> </a:t>
            </a:r>
            <a:r>
              <a:rPr lang="es-ES" sz="2900">
                <a:solidFill>
                  <a:srgbClr val="9933FF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9933FF"/>
                </a:solidFill>
                <a:latin typeface="Arial" charset="0"/>
              </a:rPr>
              <a:t>3</a:t>
            </a:r>
            <a:r>
              <a:rPr lang="es-ES" sz="2900">
                <a:latin typeface="Arial" charset="0"/>
              </a:rPr>
              <a:t>) + P( B </a:t>
            </a:r>
            <a:r>
              <a:rPr lang="es-ES">
                <a:sym typeface="Symbol" pitchFamily="18" charset="2"/>
              </a:rPr>
              <a:t></a:t>
            </a:r>
            <a:r>
              <a:rPr lang="es-ES"/>
              <a:t> </a:t>
            </a:r>
            <a:r>
              <a:rPr lang="es-ES" sz="2900">
                <a:solidFill>
                  <a:srgbClr val="0066FF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s-ES" sz="2900">
                <a:latin typeface="Arial" charset="0"/>
              </a:rPr>
              <a:t>)</a:t>
            </a:r>
          </a:p>
          <a:p>
            <a:pPr defTabSz="987425"/>
            <a:endParaRPr lang="es-ES" sz="2900">
              <a:latin typeface="Arial" charset="0"/>
            </a:endParaRPr>
          </a:p>
          <a:p>
            <a:pPr defTabSz="987425"/>
            <a:r>
              <a:rPr lang="es-ES" sz="2100">
                <a:latin typeface="Arial" charset="0"/>
              </a:rPr>
              <a:t>P(B) = P(B|</a:t>
            </a:r>
            <a:r>
              <a:rPr lang="es-ES" sz="21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" sz="2100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s-ES" sz="2100">
                <a:latin typeface="Arial" charset="0"/>
              </a:rPr>
              <a:t>)P(</a:t>
            </a:r>
            <a:r>
              <a:rPr lang="es-ES" sz="21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" sz="2100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s-ES" sz="2100">
                <a:latin typeface="Arial" charset="0"/>
              </a:rPr>
              <a:t>) + P(B|</a:t>
            </a:r>
            <a:r>
              <a:rPr lang="es-ES" sz="2100">
                <a:solidFill>
                  <a:srgbClr val="339933"/>
                </a:solidFill>
                <a:latin typeface="Arial" charset="0"/>
              </a:rPr>
              <a:t>A</a:t>
            </a:r>
            <a:r>
              <a:rPr lang="es-ES" sz="2100" baseline="-25000">
                <a:solidFill>
                  <a:srgbClr val="339933"/>
                </a:solidFill>
                <a:latin typeface="Arial" charset="0"/>
              </a:rPr>
              <a:t>2</a:t>
            </a:r>
            <a:r>
              <a:rPr lang="es-ES" sz="2100">
                <a:latin typeface="Arial" charset="0"/>
              </a:rPr>
              <a:t>)P(</a:t>
            </a:r>
            <a:r>
              <a:rPr lang="es-ES" sz="2100">
                <a:solidFill>
                  <a:srgbClr val="339933"/>
                </a:solidFill>
                <a:latin typeface="Arial" charset="0"/>
              </a:rPr>
              <a:t>A</a:t>
            </a:r>
            <a:r>
              <a:rPr lang="es-ES" sz="2100" baseline="-25000">
                <a:solidFill>
                  <a:srgbClr val="339933"/>
                </a:solidFill>
                <a:latin typeface="Arial" charset="0"/>
              </a:rPr>
              <a:t>2</a:t>
            </a:r>
            <a:r>
              <a:rPr lang="es-ES" sz="2100">
                <a:latin typeface="Arial" charset="0"/>
              </a:rPr>
              <a:t>) + P(B|</a:t>
            </a:r>
            <a:r>
              <a:rPr lang="es-ES" sz="2100">
                <a:solidFill>
                  <a:srgbClr val="9933FF"/>
                </a:solidFill>
                <a:latin typeface="Arial" charset="0"/>
              </a:rPr>
              <a:t>A</a:t>
            </a:r>
            <a:r>
              <a:rPr lang="es-ES" sz="2100" baseline="-25000">
                <a:solidFill>
                  <a:srgbClr val="9933FF"/>
                </a:solidFill>
                <a:latin typeface="Arial" charset="0"/>
              </a:rPr>
              <a:t>3</a:t>
            </a:r>
            <a:r>
              <a:rPr lang="es-ES" sz="2100">
                <a:latin typeface="Arial" charset="0"/>
              </a:rPr>
              <a:t>)P(</a:t>
            </a:r>
            <a:r>
              <a:rPr lang="es-ES" sz="2100">
                <a:solidFill>
                  <a:srgbClr val="9933FF"/>
                </a:solidFill>
                <a:latin typeface="Arial" charset="0"/>
              </a:rPr>
              <a:t>A</a:t>
            </a:r>
            <a:r>
              <a:rPr lang="es-ES" sz="2100" baseline="-25000">
                <a:solidFill>
                  <a:srgbClr val="9933FF"/>
                </a:solidFill>
                <a:latin typeface="Arial" charset="0"/>
              </a:rPr>
              <a:t>3</a:t>
            </a:r>
            <a:r>
              <a:rPr lang="es-ES" sz="2100">
                <a:latin typeface="Arial" charset="0"/>
              </a:rPr>
              <a:t>) + P(B|</a:t>
            </a:r>
            <a:r>
              <a:rPr lang="es-ES" sz="2100">
                <a:solidFill>
                  <a:srgbClr val="0066FF"/>
                </a:solidFill>
                <a:latin typeface="Arial" charset="0"/>
              </a:rPr>
              <a:t>A</a:t>
            </a:r>
            <a:r>
              <a:rPr lang="es-ES" sz="2100" baseline="-2500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s-ES" sz="2100">
                <a:latin typeface="Arial" charset="0"/>
              </a:rPr>
              <a:t>)P(</a:t>
            </a:r>
            <a:r>
              <a:rPr lang="es-ES" sz="2100">
                <a:solidFill>
                  <a:srgbClr val="0066FF"/>
                </a:solidFill>
                <a:latin typeface="Arial" charset="0"/>
              </a:rPr>
              <a:t>A</a:t>
            </a:r>
            <a:r>
              <a:rPr lang="es-ES" sz="2100" baseline="-2500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s-ES" sz="2100">
                <a:latin typeface="Arial" charset="0"/>
              </a:rPr>
              <a:t>)</a:t>
            </a:r>
            <a:endParaRPr lang="es-ES" sz="1900">
              <a:latin typeface="Arial" charset="0"/>
            </a:endParaRPr>
          </a:p>
          <a:p>
            <a:pPr defTabSz="987425"/>
            <a:endParaRPr lang="es-ES" sz="2100">
              <a:latin typeface="Arial" charset="0"/>
            </a:endParaRPr>
          </a:p>
        </p:txBody>
      </p:sp>
      <p:sp>
        <p:nvSpPr>
          <p:cNvPr id="149523" name="Line 19"/>
          <p:cNvSpPr>
            <a:spLocks noChangeShapeType="1"/>
          </p:cNvSpPr>
          <p:nvPr/>
        </p:nvSpPr>
        <p:spPr bwMode="auto">
          <a:xfrm flipH="1">
            <a:off x="2046288" y="2924175"/>
            <a:ext cx="66675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>
            <a:off x="2411413" y="2924175"/>
            <a:ext cx="1368425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9525" name="Line 21"/>
          <p:cNvSpPr>
            <a:spLocks noChangeShapeType="1"/>
          </p:cNvSpPr>
          <p:nvPr/>
        </p:nvSpPr>
        <p:spPr bwMode="auto">
          <a:xfrm>
            <a:off x="2179638" y="3284538"/>
            <a:ext cx="36163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>
            <a:off x="2711450" y="3357563"/>
            <a:ext cx="4740275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107950" y="6165850"/>
            <a:ext cx="8077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nimBg="1"/>
      <p:bldP spid="149515" grpId="0" animBg="1"/>
      <p:bldP spid="149516" grpId="0" animBg="1"/>
      <p:bldP spid="149517" grpId="0" animBg="1"/>
      <p:bldP spid="149521" grpId="0" autoUpdateAnimBg="0"/>
      <p:bldP spid="149522" grpId="0" autoUpdateAnimBg="0"/>
      <p:bldP spid="149523" grpId="0" animBg="1"/>
      <p:bldP spid="149524" grpId="0" animBg="1"/>
      <p:bldP spid="149525" grpId="0" animBg="1"/>
      <p:bldP spid="1495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879E-F083-4C68-8B99-92159EBC5A2D}" type="slidenum">
              <a:rPr lang="es-ES"/>
              <a:pPr/>
              <a:t>17</a:t>
            </a:fld>
            <a:endParaRPr lang="es-ES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39750" y="977900"/>
            <a:ext cx="8064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/>
              <a:t>Supongamos que </a:t>
            </a:r>
            <a:r>
              <a:rPr lang="es-ES" i="1"/>
              <a:t>A</a:t>
            </a:r>
            <a:r>
              <a:rPr lang="es-ES" i="1" baseline="-25000"/>
              <a:t>1</a:t>
            </a:r>
            <a:r>
              <a:rPr lang="es-ES" i="1"/>
              <a:t>, A</a:t>
            </a:r>
            <a:r>
              <a:rPr lang="es-ES" i="1" baseline="-25000"/>
              <a:t>2</a:t>
            </a:r>
            <a:r>
              <a:rPr lang="es-ES" i="1"/>
              <a:t>, ... ,A</a:t>
            </a:r>
            <a:r>
              <a:rPr lang="es-ES" i="1" baseline="-25000"/>
              <a:t>n</a:t>
            </a:r>
            <a:r>
              <a:rPr lang="es-ES"/>
              <a:t> son una partición de </a:t>
            </a:r>
            <a:r>
              <a:rPr lang="es-ES" i="1">
                <a:sym typeface="Symbol" pitchFamily="18" charset="2"/>
              </a:rPr>
              <a:t>E</a:t>
            </a:r>
            <a:r>
              <a:rPr lang="es-ES">
                <a:sym typeface="Symbol" pitchFamily="18" charset="2"/>
              </a:rPr>
              <a:t>, </a:t>
            </a:r>
          </a:p>
          <a:p>
            <a:r>
              <a:rPr lang="es-ES">
                <a:sym typeface="Symbol" pitchFamily="18" charset="2"/>
              </a:rPr>
              <a:t>es decir que los sucesos son mútuamente excluyentes entre sí (</a:t>
            </a:r>
            <a:r>
              <a:rPr lang="es-ES" i="1">
                <a:sym typeface="Symbol" pitchFamily="18" charset="2"/>
              </a:rPr>
              <a:t>A</a:t>
            </a:r>
            <a:r>
              <a:rPr lang="es-ES" i="1" baseline="-25000">
                <a:sym typeface="Symbol" pitchFamily="18" charset="2"/>
              </a:rPr>
              <a:t>i</a:t>
            </a:r>
            <a:r>
              <a:rPr lang="es-ES" i="1">
                <a:sym typeface="Symbol" pitchFamily="18" charset="2"/>
              </a:rPr>
              <a:t>A</a:t>
            </a:r>
            <a:r>
              <a:rPr lang="es-ES" i="1" baseline="-25000">
                <a:sym typeface="Symbol" pitchFamily="18" charset="2"/>
              </a:rPr>
              <a:t>j</a:t>
            </a:r>
            <a:r>
              <a:rPr lang="es-ES" i="1">
                <a:sym typeface="Symbol" pitchFamily="18" charset="2"/>
              </a:rPr>
              <a:t>= </a:t>
            </a:r>
            <a:r>
              <a:rPr lang="es-ES">
                <a:sym typeface="Symbol" pitchFamily="18" charset="2"/>
              </a:rPr>
              <a:t>para todo par) y su unión es </a:t>
            </a:r>
            <a:r>
              <a:rPr lang="es-ES" i="1">
                <a:sym typeface="Symbol" pitchFamily="18" charset="2"/>
              </a:rPr>
              <a:t>E </a:t>
            </a:r>
            <a:r>
              <a:rPr lang="es-ES">
                <a:sym typeface="Symbol" pitchFamily="18" charset="2"/>
              </a:rPr>
              <a:t>entonces: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3649663" y="4724400"/>
          <a:ext cx="5113337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0" name="Ecuación" r:id="rId4" imgW="1574640" imgH="431640" progId="Equation.3">
                  <p:embed/>
                </p:oleObj>
              </mc:Choice>
              <mc:Fallback>
                <p:oleObj name="Ecuación" r:id="rId4" imgW="15746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724400"/>
                        <a:ext cx="5113337" cy="1401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2124075" y="123825"/>
            <a:ext cx="523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/>
              <a:t>La ley de probabilidad total</a:t>
            </a:r>
          </a:p>
        </p:txBody>
      </p:sp>
      <p:graphicFrame>
        <p:nvGraphicFramePr>
          <p:cNvPr id="98319" name="Object 15"/>
          <p:cNvGraphicFramePr>
            <a:graphicFrameLocks noChangeAspect="1"/>
          </p:cNvGraphicFramePr>
          <p:nvPr/>
        </p:nvGraphicFramePr>
        <p:xfrm>
          <a:off x="4211638" y="2743200"/>
          <a:ext cx="4246562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1" name="Ecuación" r:id="rId6" imgW="1307880" imgH="431640" progId="Equation.3">
                  <p:embed/>
                </p:oleObj>
              </mc:Choice>
              <mc:Fallback>
                <p:oleObj name="Ecuación" r:id="rId6" imgW="130788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743200"/>
                        <a:ext cx="4246562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152400" y="3162300"/>
            <a:ext cx="3059113" cy="33147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1681163" y="3162300"/>
            <a:ext cx="0" cy="33115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152400" y="4818063"/>
            <a:ext cx="30575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66700" y="3117850"/>
            <a:ext cx="56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2667000" y="3111500"/>
            <a:ext cx="56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>
                <a:solidFill>
                  <a:srgbClr val="339933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339933"/>
                </a:solidFill>
                <a:latin typeface="Arial" charset="0"/>
              </a:rPr>
              <a:t>2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220663" y="5919788"/>
            <a:ext cx="56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>
                <a:solidFill>
                  <a:srgbClr val="CC66FF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CC66FF"/>
                </a:solidFill>
                <a:latin typeface="Arial" charset="0"/>
              </a:rPr>
              <a:t>3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2757488" y="5919788"/>
            <a:ext cx="56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900">
                <a:solidFill>
                  <a:srgbClr val="0066FF"/>
                </a:solidFill>
                <a:latin typeface="Arial" charset="0"/>
              </a:rPr>
              <a:t>A</a:t>
            </a:r>
            <a:r>
              <a:rPr lang="es-ES" sz="2900" baseline="-25000">
                <a:solidFill>
                  <a:srgbClr val="0066FF"/>
                </a:solidFill>
                <a:latin typeface="Arial" charset="0"/>
              </a:rPr>
              <a:t>4</a:t>
            </a:r>
          </a:p>
        </p:txBody>
      </p:sp>
      <p:sp>
        <p:nvSpPr>
          <p:cNvPr id="98327" name="Rectangle 23" descr="Cuadrícula de puntos"/>
          <p:cNvSpPr>
            <a:spLocks noChangeArrowheads="1"/>
          </p:cNvSpPr>
          <p:nvPr/>
        </p:nvSpPr>
        <p:spPr bwMode="auto">
          <a:xfrm>
            <a:off x="1482725" y="4457700"/>
            <a:ext cx="198438" cy="360363"/>
          </a:xfrm>
          <a:prstGeom prst="rect">
            <a:avLst/>
          </a:prstGeom>
          <a:pattFill prst="dotGrid">
            <a:fgClr>
              <a:srgbClr val="FF0000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98328" name="Rectangle 24" descr="Ladrillos en diagonal"/>
          <p:cNvSpPr>
            <a:spLocks noChangeArrowheads="1"/>
          </p:cNvSpPr>
          <p:nvPr/>
        </p:nvSpPr>
        <p:spPr bwMode="auto">
          <a:xfrm>
            <a:off x="1681163" y="4457700"/>
            <a:ext cx="600075" cy="360363"/>
          </a:xfrm>
          <a:prstGeom prst="rect">
            <a:avLst/>
          </a:prstGeom>
          <a:pattFill prst="diagBrick">
            <a:fgClr>
              <a:srgbClr val="3399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98329" name="Rectangle 25" descr="Horizontal discontinua"/>
          <p:cNvSpPr>
            <a:spLocks noChangeArrowheads="1"/>
          </p:cNvSpPr>
          <p:nvPr/>
        </p:nvSpPr>
        <p:spPr bwMode="auto">
          <a:xfrm>
            <a:off x="1482725" y="4818063"/>
            <a:ext cx="198438" cy="431800"/>
          </a:xfrm>
          <a:prstGeom prst="rect">
            <a:avLst/>
          </a:prstGeom>
          <a:pattFill prst="dashHorz">
            <a:fgClr>
              <a:srgbClr val="9933FF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98330" name="Rectangle 26" descr="Vertical discontinua"/>
          <p:cNvSpPr>
            <a:spLocks noChangeArrowheads="1"/>
          </p:cNvSpPr>
          <p:nvPr/>
        </p:nvSpPr>
        <p:spPr bwMode="auto">
          <a:xfrm>
            <a:off x="1681163" y="4818063"/>
            <a:ext cx="600075" cy="431800"/>
          </a:xfrm>
          <a:prstGeom prst="rect">
            <a:avLst/>
          </a:prstGeom>
          <a:pattFill prst="dashVert">
            <a:fgClr>
              <a:schemeClr val="accent1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grpSp>
        <p:nvGrpSpPr>
          <p:cNvPr id="98331" name="Group 27"/>
          <p:cNvGrpSpPr>
            <a:grpSpLocks/>
          </p:cNvGrpSpPr>
          <p:nvPr/>
        </p:nvGrpSpPr>
        <p:grpSpPr bwMode="auto">
          <a:xfrm>
            <a:off x="1482725" y="4457700"/>
            <a:ext cx="796925" cy="792163"/>
            <a:chOff x="2802" y="1480"/>
            <a:chExt cx="544" cy="499"/>
          </a:xfrm>
        </p:grpSpPr>
        <p:sp>
          <p:nvSpPr>
            <p:cNvPr id="98332" name="Rectangle 28"/>
            <p:cNvSpPr>
              <a:spLocks noChangeArrowheads="1"/>
            </p:cNvSpPr>
            <p:nvPr/>
          </p:nvSpPr>
          <p:spPr bwMode="auto">
            <a:xfrm>
              <a:off x="2802" y="1480"/>
              <a:ext cx="544" cy="499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8333" name="Text Box 29"/>
            <p:cNvSpPr txBox="1">
              <a:spLocks noChangeArrowheads="1"/>
            </p:cNvSpPr>
            <p:nvPr/>
          </p:nvSpPr>
          <p:spPr bwMode="auto">
            <a:xfrm>
              <a:off x="3075" y="1659"/>
              <a:ext cx="27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87425"/>
              <a:r>
                <a:rPr lang="es-ES" sz="2500">
                  <a:latin typeface="Arial" charset="0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7" grpId="0" animBg="1"/>
      <p:bldP spid="98328" grpId="0" animBg="1"/>
      <p:bldP spid="98329" grpId="0" animBg="1"/>
      <p:bldP spid="983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B545-6E5C-4704-B5A5-0F3B8101AD88}" type="slidenum">
              <a:rPr lang="es-ES"/>
              <a:pPr/>
              <a:t>18</a:t>
            </a:fld>
            <a:endParaRPr lang="es-E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063" y="188913"/>
            <a:ext cx="9024937" cy="6669087"/>
          </a:xfrm>
        </p:spPr>
        <p:txBody>
          <a:bodyPr/>
          <a:lstStyle/>
          <a:p>
            <a:pPr>
              <a:buFontTx/>
              <a:buNone/>
            </a:pPr>
            <a:r>
              <a:rPr lang="es-ES" sz="2800" i="1"/>
              <a:t>Ejemplo: En este aula el 70% de los alumnos son hombres. </a:t>
            </a:r>
          </a:p>
          <a:p>
            <a:pPr>
              <a:buFontTx/>
              <a:buNone/>
            </a:pPr>
            <a:r>
              <a:rPr lang="es-ES" sz="2800" i="1"/>
              <a:t>De ellos el 10% son fumadores. El 20% de las mujeres son </a:t>
            </a:r>
          </a:p>
          <a:p>
            <a:pPr>
              <a:buFontTx/>
              <a:buNone/>
            </a:pPr>
            <a:r>
              <a:rPr lang="es-ES" sz="2800" i="1"/>
              <a:t>fumadoras.</a:t>
            </a:r>
          </a:p>
          <a:p>
            <a:r>
              <a:rPr lang="es-ES" sz="2800" i="1"/>
              <a:t>¿Qué porcentaje de fumadores hay en total?</a:t>
            </a:r>
          </a:p>
          <a:p>
            <a:endParaRPr lang="es-ES" i="1"/>
          </a:p>
          <a:p>
            <a:pPr>
              <a:buFontTx/>
              <a:buNone/>
            </a:pPr>
            <a:r>
              <a:rPr lang="es-ES" i="1"/>
              <a:t>	</a:t>
            </a:r>
            <a:endParaRPr lang="es-ES" sz="2800"/>
          </a:p>
          <a:p>
            <a:pPr>
              <a:buFontTx/>
              <a:buNone/>
            </a:pPr>
            <a:endParaRPr lang="es-ES" sz="2800" i="1"/>
          </a:p>
          <a:p>
            <a:pPr>
              <a:buFontTx/>
              <a:buNone/>
            </a:pPr>
            <a:endParaRPr lang="es-ES" sz="2400" i="1"/>
          </a:p>
          <a:p>
            <a:pPr>
              <a:buFontTx/>
              <a:buNone/>
            </a:pPr>
            <a:endParaRPr lang="es-ES" sz="2400" i="1"/>
          </a:p>
          <a:p>
            <a:pPr>
              <a:buFontTx/>
              <a:buNone/>
            </a:pPr>
            <a:endParaRPr lang="es-ES" sz="3600" i="1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4067175" y="2997200"/>
            <a:ext cx="4457700" cy="285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flipV="1">
            <a:off x="7188200" y="2997200"/>
            <a:ext cx="0" cy="285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50534" name="Rectangle 6" descr="Horizontal clara"/>
          <p:cNvSpPr>
            <a:spLocks noChangeArrowheads="1"/>
          </p:cNvSpPr>
          <p:nvPr/>
        </p:nvSpPr>
        <p:spPr bwMode="auto">
          <a:xfrm>
            <a:off x="4067175" y="5538788"/>
            <a:ext cx="3121025" cy="554037"/>
          </a:xfrm>
          <a:prstGeom prst="rect">
            <a:avLst/>
          </a:prstGeom>
          <a:pattFill prst="ltHorz">
            <a:fgClr>
              <a:srgbClr val="FF99CC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50535" name="Rectangle 7" descr="Horizontal clara"/>
          <p:cNvSpPr>
            <a:spLocks noChangeArrowheads="1"/>
          </p:cNvSpPr>
          <p:nvPr/>
        </p:nvSpPr>
        <p:spPr bwMode="auto">
          <a:xfrm>
            <a:off x="7188200" y="5219700"/>
            <a:ext cx="1344613" cy="873125"/>
          </a:xfrm>
          <a:prstGeom prst="rect">
            <a:avLst/>
          </a:prstGeom>
          <a:pattFill prst="ltHorz">
            <a:fgClr>
              <a:schemeClr val="accent1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4067175" y="2997200"/>
            <a:ext cx="3121025" cy="25415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endParaRPr lang="es-CL" sz="1900">
              <a:latin typeface="Arial" charset="0"/>
            </a:endParaRP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7188200" y="2997200"/>
            <a:ext cx="1336675" cy="222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7235825" y="3789363"/>
            <a:ext cx="1190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100" b="1">
                <a:latin typeface="Arial" charset="0"/>
              </a:rPr>
              <a:t>Mujeres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5003800" y="4221163"/>
            <a:ext cx="13382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100" b="1">
                <a:latin typeface="Arial" charset="0"/>
              </a:rPr>
              <a:t>Hombres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6707188" y="5495925"/>
            <a:ext cx="16573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87425"/>
            <a:r>
              <a:rPr lang="es-ES" sz="2100" b="1">
                <a:latin typeface="Arial" charset="0"/>
              </a:rPr>
              <a:t>Fumadores</a:t>
            </a: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395288" y="3357563"/>
            <a:ext cx="3168650" cy="183515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87425"/>
            <a:r>
              <a:rPr lang="es-ES" sz="1900" b="1">
                <a:latin typeface="Arial" charset="0"/>
              </a:rPr>
              <a:t>Podemos aplicar la ley de la probabilidad total:</a:t>
            </a:r>
          </a:p>
          <a:p>
            <a:pPr defTabSz="987425"/>
            <a:endParaRPr lang="es-ES" sz="1900" b="1">
              <a:latin typeface="Arial" charset="0"/>
            </a:endParaRPr>
          </a:p>
          <a:p>
            <a:pPr defTabSz="987425"/>
            <a:r>
              <a:rPr lang="es-ES" sz="1900">
                <a:latin typeface="Arial" charset="0"/>
              </a:rPr>
              <a:t>Hombres y mujeres forman</a:t>
            </a:r>
          </a:p>
          <a:p>
            <a:pPr defTabSz="987425"/>
            <a:r>
              <a:rPr lang="es-ES" sz="1900">
                <a:latin typeface="Arial" charset="0"/>
              </a:rPr>
              <a:t>un sistema exhaustivo y excluyente de sucesos.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6C14-8E2E-438A-B23D-61123695B179}" type="slidenum">
              <a:rPr lang="es-ES"/>
              <a:pPr/>
              <a:t>19</a:t>
            </a:fld>
            <a:endParaRPr lang="es-ES"/>
          </a:p>
        </p:txBody>
      </p:sp>
      <p:sp>
        <p:nvSpPr>
          <p:cNvPr id="258050" name="Oval 2"/>
          <p:cNvSpPr>
            <a:spLocks noChangeArrowheads="1"/>
          </p:cNvSpPr>
          <p:nvPr/>
        </p:nvSpPr>
        <p:spPr bwMode="auto">
          <a:xfrm>
            <a:off x="468313" y="2205038"/>
            <a:ext cx="11303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Estudiante</a:t>
            </a:r>
          </a:p>
        </p:txBody>
      </p:sp>
      <p:sp>
        <p:nvSpPr>
          <p:cNvPr id="258051" name="Oval 3"/>
          <p:cNvSpPr>
            <a:spLocks noChangeArrowheads="1"/>
          </p:cNvSpPr>
          <p:nvPr/>
        </p:nvSpPr>
        <p:spPr bwMode="auto">
          <a:xfrm>
            <a:off x="2063750" y="1339850"/>
            <a:ext cx="1128713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Hombre</a:t>
            </a:r>
          </a:p>
        </p:txBody>
      </p:sp>
      <p:sp>
        <p:nvSpPr>
          <p:cNvPr id="258052" name="Oval 4"/>
          <p:cNvSpPr>
            <a:spLocks noChangeArrowheads="1"/>
          </p:cNvSpPr>
          <p:nvPr/>
        </p:nvSpPr>
        <p:spPr bwMode="auto">
          <a:xfrm>
            <a:off x="3924300" y="1771650"/>
            <a:ext cx="11303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No fuma</a:t>
            </a:r>
          </a:p>
        </p:txBody>
      </p:sp>
      <p:sp>
        <p:nvSpPr>
          <p:cNvPr id="258053" name="Oval 5"/>
          <p:cNvSpPr>
            <a:spLocks noChangeArrowheads="1"/>
          </p:cNvSpPr>
          <p:nvPr/>
        </p:nvSpPr>
        <p:spPr bwMode="auto">
          <a:xfrm>
            <a:off x="1997075" y="3213100"/>
            <a:ext cx="11303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endParaRPr lang="es-CL" sz="1900">
              <a:latin typeface="Arial" charset="0"/>
            </a:endParaRPr>
          </a:p>
        </p:txBody>
      </p:sp>
      <p:sp>
        <p:nvSpPr>
          <p:cNvPr id="258054" name="Oval 6"/>
          <p:cNvSpPr>
            <a:spLocks noChangeArrowheads="1"/>
          </p:cNvSpPr>
          <p:nvPr/>
        </p:nvSpPr>
        <p:spPr bwMode="auto">
          <a:xfrm>
            <a:off x="3924300" y="476250"/>
            <a:ext cx="1130300" cy="863600"/>
          </a:xfrm>
          <a:prstGeom prst="ellipse">
            <a:avLst/>
          </a:prstGeom>
          <a:solidFill>
            <a:srgbClr val="FF0000">
              <a:alpha val="50000"/>
            </a:srgbClr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Fuma</a:t>
            </a:r>
          </a:p>
        </p:txBody>
      </p:sp>
      <p:sp>
        <p:nvSpPr>
          <p:cNvPr id="258055" name="Oval 7"/>
          <p:cNvSpPr>
            <a:spLocks noChangeArrowheads="1"/>
          </p:cNvSpPr>
          <p:nvPr/>
        </p:nvSpPr>
        <p:spPr bwMode="auto">
          <a:xfrm>
            <a:off x="3859213" y="4221163"/>
            <a:ext cx="11303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No fuma</a:t>
            </a:r>
          </a:p>
        </p:txBody>
      </p:sp>
      <p:sp>
        <p:nvSpPr>
          <p:cNvPr id="258056" name="Oval 8"/>
          <p:cNvSpPr>
            <a:spLocks noChangeArrowheads="1"/>
          </p:cNvSpPr>
          <p:nvPr/>
        </p:nvSpPr>
        <p:spPr bwMode="auto">
          <a:xfrm>
            <a:off x="3924300" y="2924175"/>
            <a:ext cx="1130300" cy="863600"/>
          </a:xfrm>
          <a:prstGeom prst="ellipse">
            <a:avLst/>
          </a:prstGeom>
          <a:solidFill>
            <a:srgbClr val="FF0000">
              <a:alpha val="50000"/>
            </a:srgbClr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Fuma</a:t>
            </a:r>
          </a:p>
        </p:txBody>
      </p:sp>
      <p:sp>
        <p:nvSpPr>
          <p:cNvPr id="258057" name="Line 9"/>
          <p:cNvSpPr>
            <a:spLocks noChangeShapeType="1"/>
          </p:cNvSpPr>
          <p:nvPr/>
        </p:nvSpPr>
        <p:spPr bwMode="auto">
          <a:xfrm flipV="1">
            <a:off x="1531938" y="2133600"/>
            <a:ext cx="531812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58058" name="Line 10"/>
          <p:cNvSpPr>
            <a:spLocks noChangeShapeType="1"/>
          </p:cNvSpPr>
          <p:nvPr/>
        </p:nvSpPr>
        <p:spPr bwMode="auto">
          <a:xfrm>
            <a:off x="1531938" y="2925763"/>
            <a:ext cx="531812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58059" name="Line 11"/>
          <p:cNvSpPr>
            <a:spLocks noChangeShapeType="1"/>
          </p:cNvSpPr>
          <p:nvPr/>
        </p:nvSpPr>
        <p:spPr bwMode="auto">
          <a:xfrm flipV="1">
            <a:off x="3127375" y="1196975"/>
            <a:ext cx="863600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3127375" y="1989138"/>
            <a:ext cx="73025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58061" name="Line 13"/>
          <p:cNvSpPr>
            <a:spLocks noChangeShapeType="1"/>
          </p:cNvSpPr>
          <p:nvPr/>
        </p:nvSpPr>
        <p:spPr bwMode="auto">
          <a:xfrm flipV="1">
            <a:off x="3194050" y="3355975"/>
            <a:ext cx="663575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58062" name="Line 14"/>
          <p:cNvSpPr>
            <a:spLocks noChangeShapeType="1"/>
          </p:cNvSpPr>
          <p:nvPr/>
        </p:nvSpPr>
        <p:spPr bwMode="auto">
          <a:xfrm>
            <a:off x="3127375" y="3860800"/>
            <a:ext cx="738188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1350963" y="1730375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 b="1">
                <a:solidFill>
                  <a:srgbClr val="FF0000"/>
                </a:solidFill>
                <a:latin typeface="Arial" charset="0"/>
              </a:rPr>
              <a:t>0,7</a:t>
            </a:r>
          </a:p>
        </p:txBody>
      </p:sp>
      <p:sp>
        <p:nvSpPr>
          <p:cNvPr id="258064" name="Text Box 16"/>
          <p:cNvSpPr txBox="1">
            <a:spLocks noChangeArrowheads="1"/>
          </p:cNvSpPr>
          <p:nvPr/>
        </p:nvSpPr>
        <p:spPr bwMode="auto">
          <a:xfrm>
            <a:off x="3260725" y="908050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 b="1">
                <a:solidFill>
                  <a:srgbClr val="FF0000"/>
                </a:solidFill>
                <a:latin typeface="Arial" charset="0"/>
              </a:rPr>
              <a:t>0,1</a:t>
            </a:r>
          </a:p>
        </p:txBody>
      </p:sp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3260725" y="2997200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 b="1">
                <a:solidFill>
                  <a:srgbClr val="FF0000"/>
                </a:solidFill>
                <a:latin typeface="Arial" charset="0"/>
              </a:rPr>
              <a:t>0,2</a:t>
            </a: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1363663" y="3178175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 b="1">
                <a:solidFill>
                  <a:srgbClr val="FF0000"/>
                </a:solidFill>
                <a:latin typeface="Arial" charset="0"/>
              </a:rPr>
              <a:t>0,3</a:t>
            </a:r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3208338" y="4183063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0,8</a:t>
            </a:r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3222625" y="2192338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0,9</a:t>
            </a:r>
          </a:p>
        </p:txBody>
      </p:sp>
      <p:sp>
        <p:nvSpPr>
          <p:cNvPr id="258072" name="Rectangle 24"/>
          <p:cNvSpPr>
            <a:spLocks noChangeArrowheads="1"/>
          </p:cNvSpPr>
          <p:nvPr/>
        </p:nvSpPr>
        <p:spPr bwMode="auto">
          <a:xfrm>
            <a:off x="1350963" y="1730375"/>
            <a:ext cx="457200" cy="1828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258073" name="Rectangle 25"/>
          <p:cNvSpPr>
            <a:spLocks noChangeArrowheads="1"/>
          </p:cNvSpPr>
          <p:nvPr/>
        </p:nvSpPr>
        <p:spPr bwMode="auto">
          <a:xfrm>
            <a:off x="3255963" y="815975"/>
            <a:ext cx="457200" cy="17526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258074" name="Rectangle 26"/>
          <p:cNvSpPr>
            <a:spLocks noChangeArrowheads="1"/>
          </p:cNvSpPr>
          <p:nvPr/>
        </p:nvSpPr>
        <p:spPr bwMode="auto">
          <a:xfrm>
            <a:off x="3255963" y="2949575"/>
            <a:ext cx="457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258076" name="Rectangle 28"/>
          <p:cNvSpPr>
            <a:spLocks noChangeArrowheads="1"/>
          </p:cNvSpPr>
          <p:nvPr/>
        </p:nvSpPr>
        <p:spPr bwMode="auto">
          <a:xfrm>
            <a:off x="2193925" y="3479800"/>
            <a:ext cx="790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900">
                <a:latin typeface="Arial" charset="0"/>
              </a:rPr>
              <a:t>Mujer</a:t>
            </a:r>
          </a:p>
        </p:txBody>
      </p:sp>
      <p:sp>
        <p:nvSpPr>
          <p:cNvPr id="258077" name="Rectangle 29"/>
          <p:cNvSpPr>
            <a:spLocks noChangeArrowheads="1"/>
          </p:cNvSpPr>
          <p:nvPr/>
        </p:nvSpPr>
        <p:spPr bwMode="auto">
          <a:xfrm>
            <a:off x="250825" y="5578475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i="1"/>
              <a:t>P(F) = P(F∩H) + P(F∩M) = P(F|H) P(H) + P(F|M) P(M) </a:t>
            </a:r>
          </a:p>
          <a:p>
            <a:r>
              <a:rPr lang="es-ES" i="1"/>
              <a:t>	= 0,1 · 0,7 + 0,2 · 0,3 = 0,13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 animBg="1" autoUpdateAnimBg="0"/>
      <p:bldP spid="258054" grpId="0" animBg="1" autoUpdateAnimBg="0"/>
      <p:bldP spid="258055" grpId="0" animBg="1" autoUpdateAnimBg="0"/>
      <p:bldP spid="258056" grpId="0" animBg="1" autoUpdateAnimBg="0"/>
      <p:bldP spid="258059" grpId="0" animBg="1"/>
      <p:bldP spid="258060" grpId="0" animBg="1"/>
      <p:bldP spid="258061" grpId="0" animBg="1"/>
      <p:bldP spid="258062" grpId="0" animBg="1"/>
      <p:bldP spid="258064" grpId="0" autoUpdateAnimBg="0"/>
      <p:bldP spid="258065" grpId="0" autoUpdateAnimBg="0"/>
      <p:bldP spid="258066" grpId="0" autoUpdateAnimBg="0"/>
      <p:bldP spid="258067" grpId="0" autoUpdateAnimBg="0"/>
      <p:bldP spid="258068" grpId="0" autoUpdateAnimBg="0"/>
      <p:bldP spid="258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6B59-4CCA-4269-8BD4-8539A69A57AC}" type="slidenum">
              <a:rPr lang="es-ES"/>
              <a:pPr/>
              <a:t>2</a:t>
            </a:fld>
            <a:endParaRPr lang="es-ES"/>
          </a:p>
        </p:txBody>
      </p:sp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s-ES"/>
              <a:t>Cuatro tipos de probabilidad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87350" y="1949450"/>
            <a:ext cx="2082800" cy="682625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s-ES" sz="2000" b="1">
                <a:latin typeface="Arial" charset="0"/>
              </a:rPr>
              <a:t>Marginal</a:t>
            </a:r>
            <a:endParaRPr lang="es-E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8630" name="Rectangle 6"/>
          <p:cNvSpPr>
            <a:spLocks noChangeArrowheads="1"/>
          </p:cNvSpPr>
          <p:nvPr/>
        </p:nvSpPr>
        <p:spPr bwMode="auto">
          <a:xfrm>
            <a:off x="387350" y="2644775"/>
            <a:ext cx="2082800" cy="3463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2562" tIns="182562" rIns="182562" bIns="182562"/>
          <a:lstStyle/>
          <a:p>
            <a:pPr eaLnBrk="0" hangingPunct="0">
              <a:spcBef>
                <a:spcPct val="100000"/>
              </a:spcBef>
            </a:pPr>
            <a:endParaRPr lang="es-ES" sz="1800">
              <a:solidFill>
                <a:srgbClr val="000000"/>
              </a:solidFill>
              <a:latin typeface="Arial" charset="0"/>
            </a:endParaRPr>
          </a:p>
          <a:p>
            <a:pPr algn="ctr" eaLnBrk="0" hangingPunct="0">
              <a:spcBef>
                <a:spcPct val="100000"/>
              </a:spcBef>
            </a:pPr>
            <a:r>
              <a:rPr lang="es-ES" sz="1800">
                <a:solidFill>
                  <a:srgbClr val="000000"/>
                </a:solidFill>
                <a:latin typeface="Arial" charset="0"/>
              </a:rPr>
              <a:t>La probabilidad de que ocurra   </a:t>
            </a:r>
            <a:r>
              <a:rPr lang="es-ES" sz="1800" b="1">
                <a:solidFill>
                  <a:srgbClr val="CC6600"/>
                </a:solidFill>
                <a:latin typeface="Arial" charset="0"/>
              </a:rPr>
              <a:t>X</a:t>
            </a:r>
            <a:endParaRPr lang="es-E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8631" name="Rectangle 7"/>
          <p:cNvSpPr>
            <a:spLocks noChangeArrowheads="1"/>
          </p:cNvSpPr>
          <p:nvPr/>
        </p:nvSpPr>
        <p:spPr bwMode="auto">
          <a:xfrm>
            <a:off x="2482850" y="1949450"/>
            <a:ext cx="2082800" cy="682625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s-ES" sz="2000" b="1">
                <a:latin typeface="Arial" charset="0"/>
              </a:rPr>
              <a:t>Unión</a:t>
            </a:r>
            <a:endParaRPr lang="es-E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8632" name="Rectangle 8"/>
          <p:cNvSpPr>
            <a:spLocks noChangeArrowheads="1"/>
          </p:cNvSpPr>
          <p:nvPr/>
        </p:nvSpPr>
        <p:spPr bwMode="auto">
          <a:xfrm>
            <a:off x="2482850" y="2644775"/>
            <a:ext cx="2082800" cy="3463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2562" tIns="182562" rIns="182562" bIns="182562"/>
          <a:lstStyle/>
          <a:p>
            <a:pPr eaLnBrk="0" hangingPunct="0">
              <a:spcBef>
                <a:spcPct val="100000"/>
              </a:spcBef>
            </a:pPr>
            <a:endParaRPr lang="es-ES" sz="1800">
              <a:solidFill>
                <a:srgbClr val="000000"/>
              </a:solidFill>
              <a:latin typeface="Arial" charset="0"/>
            </a:endParaRPr>
          </a:p>
          <a:p>
            <a:pPr algn="ctr" eaLnBrk="0" hangingPunct="0">
              <a:spcBef>
                <a:spcPct val="100000"/>
              </a:spcBef>
            </a:pPr>
            <a:r>
              <a:rPr lang="es-ES" sz="1800">
                <a:solidFill>
                  <a:srgbClr val="000000"/>
                </a:solidFill>
                <a:latin typeface="Arial" charset="0"/>
              </a:rPr>
              <a:t>La probabilidad de que ocurra   </a:t>
            </a:r>
            <a:r>
              <a:rPr lang="es-ES" sz="1800" b="1">
                <a:solidFill>
                  <a:srgbClr val="CC6600"/>
                </a:solidFill>
                <a:latin typeface="Arial" charset="0"/>
              </a:rPr>
              <a:t>X o Y</a:t>
            </a:r>
            <a:endParaRPr lang="es-E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8633" name="Rectangle 9"/>
          <p:cNvSpPr>
            <a:spLocks noChangeArrowheads="1"/>
          </p:cNvSpPr>
          <p:nvPr/>
        </p:nvSpPr>
        <p:spPr bwMode="auto">
          <a:xfrm>
            <a:off x="4578350" y="1949450"/>
            <a:ext cx="2082800" cy="682625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s-ES" sz="2000" b="1">
                <a:latin typeface="Arial" charset="0"/>
              </a:rPr>
              <a:t>Conjunta</a:t>
            </a:r>
            <a:endParaRPr lang="es-E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8634" name="Rectangle 10"/>
          <p:cNvSpPr>
            <a:spLocks noChangeArrowheads="1"/>
          </p:cNvSpPr>
          <p:nvPr/>
        </p:nvSpPr>
        <p:spPr bwMode="auto">
          <a:xfrm>
            <a:off x="4578350" y="2644775"/>
            <a:ext cx="2082800" cy="3463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2562" tIns="182562" rIns="182562" bIns="182562"/>
          <a:lstStyle/>
          <a:p>
            <a:pPr eaLnBrk="0" hangingPunct="0">
              <a:spcBef>
                <a:spcPct val="100000"/>
              </a:spcBef>
            </a:pPr>
            <a:endParaRPr lang="es-ES" sz="1800">
              <a:solidFill>
                <a:srgbClr val="000000"/>
              </a:solidFill>
              <a:latin typeface="Arial" charset="0"/>
            </a:endParaRPr>
          </a:p>
          <a:p>
            <a:pPr algn="ctr" eaLnBrk="0" hangingPunct="0">
              <a:spcBef>
                <a:spcPct val="100000"/>
              </a:spcBef>
            </a:pPr>
            <a:r>
              <a:rPr lang="es-ES" sz="1800">
                <a:solidFill>
                  <a:srgbClr val="000000"/>
                </a:solidFill>
                <a:latin typeface="Arial" charset="0"/>
              </a:rPr>
              <a:t>La probabilidad de que ocurra   </a:t>
            </a:r>
            <a:r>
              <a:rPr lang="es-ES" sz="1800" b="1">
                <a:solidFill>
                  <a:srgbClr val="CC6600"/>
                </a:solidFill>
                <a:latin typeface="Arial" charset="0"/>
              </a:rPr>
              <a:t>X e Y</a:t>
            </a:r>
            <a:endParaRPr lang="es-E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8635" name="Rectangle 11"/>
          <p:cNvSpPr>
            <a:spLocks noChangeArrowheads="1"/>
          </p:cNvSpPr>
          <p:nvPr/>
        </p:nvSpPr>
        <p:spPr bwMode="auto">
          <a:xfrm>
            <a:off x="6673850" y="1949450"/>
            <a:ext cx="2082800" cy="682625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s-ES" sz="2000" b="1">
                <a:latin typeface="Arial" charset="0"/>
              </a:rPr>
              <a:t>Condicional</a:t>
            </a:r>
            <a:endParaRPr lang="es-E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8636" name="Rectangle 12"/>
          <p:cNvSpPr>
            <a:spLocks noChangeArrowheads="1"/>
          </p:cNvSpPr>
          <p:nvPr/>
        </p:nvSpPr>
        <p:spPr bwMode="auto">
          <a:xfrm>
            <a:off x="6673850" y="2644775"/>
            <a:ext cx="2082800" cy="3463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2562" tIns="182562" rIns="182562" bIns="182562"/>
          <a:lstStyle/>
          <a:p>
            <a:pPr eaLnBrk="0" hangingPunct="0">
              <a:spcBef>
                <a:spcPct val="100000"/>
              </a:spcBef>
            </a:pPr>
            <a:endParaRPr lang="es-ES" sz="1800">
              <a:solidFill>
                <a:srgbClr val="000000"/>
              </a:solidFill>
              <a:latin typeface="Arial" charset="0"/>
            </a:endParaRPr>
          </a:p>
          <a:p>
            <a:pPr algn="ctr" eaLnBrk="0" hangingPunct="0">
              <a:spcBef>
                <a:spcPct val="100000"/>
              </a:spcBef>
            </a:pPr>
            <a:r>
              <a:rPr lang="es-ES" sz="1800">
                <a:solidFill>
                  <a:srgbClr val="000000"/>
                </a:solidFill>
                <a:latin typeface="Arial" charset="0"/>
              </a:rPr>
              <a:t>La probabilidad de que ocurra   </a:t>
            </a:r>
            <a:r>
              <a:rPr lang="es-ES" sz="1800" b="1">
                <a:solidFill>
                  <a:srgbClr val="CC6600"/>
                </a:solidFill>
                <a:latin typeface="Arial" charset="0"/>
              </a:rPr>
              <a:t>X sabiendo que ha ocurrido Y</a:t>
            </a:r>
            <a:endParaRPr lang="es-E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38637" name="Group 13"/>
          <p:cNvGrpSpPr>
            <a:grpSpLocks/>
          </p:cNvGrpSpPr>
          <p:nvPr/>
        </p:nvGrpSpPr>
        <p:grpSpPr bwMode="auto">
          <a:xfrm>
            <a:off x="2635250" y="4718050"/>
            <a:ext cx="1787525" cy="1276350"/>
            <a:chOff x="1660" y="2972"/>
            <a:chExt cx="1126" cy="804"/>
          </a:xfrm>
        </p:grpSpPr>
        <p:sp>
          <p:nvSpPr>
            <p:cNvPr id="538638" name="Rectangle 14"/>
            <p:cNvSpPr>
              <a:spLocks noChangeArrowheads="1"/>
            </p:cNvSpPr>
            <p:nvPr/>
          </p:nvSpPr>
          <p:spPr bwMode="auto">
            <a:xfrm>
              <a:off x="1660" y="2992"/>
              <a:ext cx="1126" cy="784"/>
            </a:xfrm>
            <a:prstGeom prst="rect">
              <a:avLst/>
            </a:prstGeom>
            <a:noFill/>
            <a:ln w="508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538639" name="Group 15"/>
            <p:cNvGrpSpPr>
              <a:grpSpLocks/>
            </p:cNvGrpSpPr>
            <p:nvPr/>
          </p:nvGrpSpPr>
          <p:grpSpPr bwMode="auto">
            <a:xfrm>
              <a:off x="1752" y="3216"/>
              <a:ext cx="956" cy="521"/>
              <a:chOff x="1752" y="3216"/>
              <a:chExt cx="956" cy="521"/>
            </a:xfrm>
          </p:grpSpPr>
          <p:grpSp>
            <p:nvGrpSpPr>
              <p:cNvPr id="538640" name="Group 16"/>
              <p:cNvGrpSpPr>
                <a:grpSpLocks/>
              </p:cNvGrpSpPr>
              <p:nvPr/>
            </p:nvGrpSpPr>
            <p:grpSpPr bwMode="auto">
              <a:xfrm>
                <a:off x="1752" y="3216"/>
                <a:ext cx="956" cy="521"/>
                <a:chOff x="1752" y="3216"/>
                <a:chExt cx="956" cy="521"/>
              </a:xfrm>
            </p:grpSpPr>
            <p:sp>
              <p:nvSpPr>
                <p:cNvPr id="538641" name="Oval 17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752" y="3225"/>
                  <a:ext cx="568" cy="512"/>
                </a:xfrm>
                <a:prstGeom prst="ellipse">
                  <a:avLst/>
                </a:prstGeom>
                <a:pattFill prst="wdUpDiag">
                  <a:fgClr>
                    <a:schemeClr val="bg2"/>
                  </a:fgClr>
                  <a:bgClr>
                    <a:schemeClr val="tx1"/>
                  </a:bgClr>
                </a:pattFill>
                <a:ln w="508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538642" name="Oval 18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39" y="3216"/>
                  <a:ext cx="569" cy="512"/>
                </a:xfrm>
                <a:prstGeom prst="ellipse">
                  <a:avLst/>
                </a:prstGeom>
                <a:pattFill prst="wdUpDiag">
                  <a:fgClr>
                    <a:schemeClr val="bg2"/>
                  </a:fgClr>
                  <a:bgClr>
                    <a:schemeClr val="tx1"/>
                  </a:bgClr>
                </a:pattFill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538643" name="Freeform 19"/>
              <p:cNvSpPr>
                <a:spLocks/>
              </p:cNvSpPr>
              <p:nvPr/>
            </p:nvSpPr>
            <p:spPr bwMode="auto">
              <a:xfrm>
                <a:off x="2223" y="3282"/>
                <a:ext cx="106" cy="4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"/>
                  </a:cxn>
                  <a:cxn ang="0">
                    <a:pos x="15" y="10"/>
                  </a:cxn>
                  <a:cxn ang="0">
                    <a:pos x="22" y="17"/>
                  </a:cxn>
                  <a:cxn ang="0">
                    <a:pos x="27" y="24"/>
                  </a:cxn>
                  <a:cxn ang="0">
                    <a:pos x="34" y="29"/>
                  </a:cxn>
                  <a:cxn ang="0">
                    <a:pos x="37" y="36"/>
                  </a:cxn>
                  <a:cxn ang="0">
                    <a:pos x="44" y="39"/>
                  </a:cxn>
                  <a:cxn ang="0">
                    <a:pos x="49" y="46"/>
                  </a:cxn>
                  <a:cxn ang="0">
                    <a:pos x="56" y="51"/>
                  </a:cxn>
                  <a:cxn ang="0">
                    <a:pos x="61" y="58"/>
                  </a:cxn>
                  <a:cxn ang="0">
                    <a:pos x="66" y="66"/>
                  </a:cxn>
                  <a:cxn ang="0">
                    <a:pos x="71" y="73"/>
                  </a:cxn>
                  <a:cxn ang="0">
                    <a:pos x="73" y="80"/>
                  </a:cxn>
                  <a:cxn ang="0">
                    <a:pos x="76" y="87"/>
                  </a:cxn>
                  <a:cxn ang="0">
                    <a:pos x="81" y="95"/>
                  </a:cxn>
                  <a:cxn ang="0">
                    <a:pos x="85" y="102"/>
                  </a:cxn>
                  <a:cxn ang="0">
                    <a:pos x="88" y="109"/>
                  </a:cxn>
                  <a:cxn ang="0">
                    <a:pos x="90" y="117"/>
                  </a:cxn>
                  <a:cxn ang="0">
                    <a:pos x="95" y="124"/>
                  </a:cxn>
                  <a:cxn ang="0">
                    <a:pos x="98" y="131"/>
                  </a:cxn>
                  <a:cxn ang="0">
                    <a:pos x="100" y="138"/>
                  </a:cxn>
                  <a:cxn ang="0">
                    <a:pos x="103" y="146"/>
                  </a:cxn>
                  <a:cxn ang="0">
                    <a:pos x="103" y="153"/>
                  </a:cxn>
                  <a:cxn ang="0">
                    <a:pos x="105" y="160"/>
                  </a:cxn>
                  <a:cxn ang="0">
                    <a:pos x="105" y="168"/>
                  </a:cxn>
                  <a:cxn ang="0">
                    <a:pos x="105" y="175"/>
                  </a:cxn>
                  <a:cxn ang="0">
                    <a:pos x="105" y="182"/>
                  </a:cxn>
                  <a:cxn ang="0">
                    <a:pos x="105" y="189"/>
                  </a:cxn>
                  <a:cxn ang="0">
                    <a:pos x="105" y="197"/>
                  </a:cxn>
                  <a:cxn ang="0">
                    <a:pos x="105" y="204"/>
                  </a:cxn>
                  <a:cxn ang="0">
                    <a:pos x="105" y="211"/>
                  </a:cxn>
                  <a:cxn ang="0">
                    <a:pos x="105" y="218"/>
                  </a:cxn>
                  <a:cxn ang="0">
                    <a:pos x="105" y="226"/>
                  </a:cxn>
                  <a:cxn ang="0">
                    <a:pos x="105" y="233"/>
                  </a:cxn>
                  <a:cxn ang="0">
                    <a:pos x="105" y="240"/>
                  </a:cxn>
                  <a:cxn ang="0">
                    <a:pos x="105" y="248"/>
                  </a:cxn>
                  <a:cxn ang="0">
                    <a:pos x="105" y="255"/>
                  </a:cxn>
                  <a:cxn ang="0">
                    <a:pos x="100" y="262"/>
                  </a:cxn>
                  <a:cxn ang="0">
                    <a:pos x="100" y="269"/>
                  </a:cxn>
                  <a:cxn ang="0">
                    <a:pos x="93" y="277"/>
                  </a:cxn>
                  <a:cxn ang="0">
                    <a:pos x="90" y="284"/>
                  </a:cxn>
                  <a:cxn ang="0">
                    <a:pos x="90" y="291"/>
                  </a:cxn>
                  <a:cxn ang="0">
                    <a:pos x="83" y="296"/>
                  </a:cxn>
                  <a:cxn ang="0">
                    <a:pos x="81" y="303"/>
                  </a:cxn>
                  <a:cxn ang="0">
                    <a:pos x="81" y="311"/>
                  </a:cxn>
                  <a:cxn ang="0">
                    <a:pos x="76" y="318"/>
                  </a:cxn>
                  <a:cxn ang="0">
                    <a:pos x="71" y="325"/>
                  </a:cxn>
                  <a:cxn ang="0">
                    <a:pos x="66" y="333"/>
                  </a:cxn>
                  <a:cxn ang="0">
                    <a:pos x="61" y="340"/>
                  </a:cxn>
                  <a:cxn ang="0">
                    <a:pos x="59" y="347"/>
                  </a:cxn>
                  <a:cxn ang="0">
                    <a:pos x="54" y="354"/>
                  </a:cxn>
                  <a:cxn ang="0">
                    <a:pos x="46" y="359"/>
                  </a:cxn>
                  <a:cxn ang="0">
                    <a:pos x="42" y="367"/>
                  </a:cxn>
                  <a:cxn ang="0">
                    <a:pos x="34" y="371"/>
                  </a:cxn>
                  <a:cxn ang="0">
                    <a:pos x="27" y="376"/>
                  </a:cxn>
                  <a:cxn ang="0">
                    <a:pos x="22" y="384"/>
                  </a:cxn>
                  <a:cxn ang="0">
                    <a:pos x="17" y="391"/>
                  </a:cxn>
                  <a:cxn ang="0">
                    <a:pos x="10" y="396"/>
                  </a:cxn>
                  <a:cxn ang="0">
                    <a:pos x="2" y="403"/>
                  </a:cxn>
                </a:cxnLst>
                <a:rect l="0" t="0" r="r" b="b"/>
                <a:pathLst>
                  <a:path w="106" h="404">
                    <a:moveTo>
                      <a:pt x="0" y="0"/>
                    </a:moveTo>
                    <a:lnTo>
                      <a:pt x="7" y="5"/>
                    </a:lnTo>
                    <a:lnTo>
                      <a:pt x="15" y="10"/>
                    </a:lnTo>
                    <a:lnTo>
                      <a:pt x="22" y="17"/>
                    </a:lnTo>
                    <a:lnTo>
                      <a:pt x="27" y="24"/>
                    </a:lnTo>
                    <a:lnTo>
                      <a:pt x="34" y="29"/>
                    </a:lnTo>
                    <a:lnTo>
                      <a:pt x="37" y="36"/>
                    </a:lnTo>
                    <a:lnTo>
                      <a:pt x="44" y="39"/>
                    </a:lnTo>
                    <a:lnTo>
                      <a:pt x="49" y="46"/>
                    </a:lnTo>
                    <a:lnTo>
                      <a:pt x="56" y="51"/>
                    </a:lnTo>
                    <a:lnTo>
                      <a:pt x="61" y="58"/>
                    </a:lnTo>
                    <a:lnTo>
                      <a:pt x="66" y="66"/>
                    </a:lnTo>
                    <a:lnTo>
                      <a:pt x="71" y="73"/>
                    </a:lnTo>
                    <a:lnTo>
                      <a:pt x="73" y="80"/>
                    </a:lnTo>
                    <a:lnTo>
                      <a:pt x="76" y="87"/>
                    </a:lnTo>
                    <a:lnTo>
                      <a:pt x="81" y="95"/>
                    </a:lnTo>
                    <a:lnTo>
                      <a:pt x="85" y="102"/>
                    </a:lnTo>
                    <a:lnTo>
                      <a:pt x="88" y="109"/>
                    </a:lnTo>
                    <a:lnTo>
                      <a:pt x="90" y="117"/>
                    </a:lnTo>
                    <a:lnTo>
                      <a:pt x="95" y="124"/>
                    </a:lnTo>
                    <a:lnTo>
                      <a:pt x="98" y="131"/>
                    </a:lnTo>
                    <a:lnTo>
                      <a:pt x="100" y="138"/>
                    </a:lnTo>
                    <a:lnTo>
                      <a:pt x="103" y="146"/>
                    </a:lnTo>
                    <a:lnTo>
                      <a:pt x="103" y="153"/>
                    </a:lnTo>
                    <a:lnTo>
                      <a:pt x="105" y="160"/>
                    </a:lnTo>
                    <a:lnTo>
                      <a:pt x="105" y="168"/>
                    </a:lnTo>
                    <a:lnTo>
                      <a:pt x="105" y="175"/>
                    </a:lnTo>
                    <a:lnTo>
                      <a:pt x="105" y="182"/>
                    </a:lnTo>
                    <a:lnTo>
                      <a:pt x="105" y="189"/>
                    </a:lnTo>
                    <a:lnTo>
                      <a:pt x="105" y="197"/>
                    </a:lnTo>
                    <a:lnTo>
                      <a:pt x="105" y="204"/>
                    </a:lnTo>
                    <a:lnTo>
                      <a:pt x="105" y="211"/>
                    </a:lnTo>
                    <a:lnTo>
                      <a:pt x="105" y="218"/>
                    </a:lnTo>
                    <a:lnTo>
                      <a:pt x="105" y="226"/>
                    </a:lnTo>
                    <a:lnTo>
                      <a:pt x="105" y="233"/>
                    </a:lnTo>
                    <a:lnTo>
                      <a:pt x="105" y="240"/>
                    </a:lnTo>
                    <a:lnTo>
                      <a:pt x="105" y="248"/>
                    </a:lnTo>
                    <a:lnTo>
                      <a:pt x="105" y="255"/>
                    </a:lnTo>
                    <a:lnTo>
                      <a:pt x="100" y="262"/>
                    </a:lnTo>
                    <a:lnTo>
                      <a:pt x="100" y="269"/>
                    </a:lnTo>
                    <a:lnTo>
                      <a:pt x="93" y="277"/>
                    </a:lnTo>
                    <a:lnTo>
                      <a:pt x="90" y="284"/>
                    </a:lnTo>
                    <a:lnTo>
                      <a:pt x="90" y="291"/>
                    </a:lnTo>
                    <a:lnTo>
                      <a:pt x="83" y="296"/>
                    </a:lnTo>
                    <a:lnTo>
                      <a:pt x="81" y="303"/>
                    </a:lnTo>
                    <a:lnTo>
                      <a:pt x="81" y="311"/>
                    </a:lnTo>
                    <a:lnTo>
                      <a:pt x="76" y="318"/>
                    </a:lnTo>
                    <a:lnTo>
                      <a:pt x="71" y="325"/>
                    </a:lnTo>
                    <a:lnTo>
                      <a:pt x="66" y="333"/>
                    </a:lnTo>
                    <a:lnTo>
                      <a:pt x="61" y="340"/>
                    </a:lnTo>
                    <a:lnTo>
                      <a:pt x="59" y="347"/>
                    </a:lnTo>
                    <a:lnTo>
                      <a:pt x="54" y="354"/>
                    </a:lnTo>
                    <a:lnTo>
                      <a:pt x="46" y="359"/>
                    </a:lnTo>
                    <a:lnTo>
                      <a:pt x="42" y="367"/>
                    </a:lnTo>
                    <a:lnTo>
                      <a:pt x="34" y="371"/>
                    </a:lnTo>
                    <a:lnTo>
                      <a:pt x="27" y="376"/>
                    </a:lnTo>
                    <a:lnTo>
                      <a:pt x="22" y="384"/>
                    </a:lnTo>
                    <a:lnTo>
                      <a:pt x="17" y="391"/>
                    </a:lnTo>
                    <a:lnTo>
                      <a:pt x="10" y="396"/>
                    </a:lnTo>
                    <a:lnTo>
                      <a:pt x="2" y="403"/>
                    </a:lnTo>
                  </a:path>
                </a:pathLst>
              </a:custGeom>
              <a:noFill/>
              <a:ln w="5080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538644" name="Rectangle 20"/>
            <p:cNvSpPr>
              <a:spLocks noChangeArrowheads="1"/>
            </p:cNvSpPr>
            <p:nvPr/>
          </p:nvSpPr>
          <p:spPr bwMode="auto">
            <a:xfrm>
              <a:off x="2267" y="2972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s-ES" b="1">
                  <a:solidFill>
                    <a:schemeClr val="folHlink"/>
                  </a:solidFill>
                </a:rPr>
                <a:t>Y</a:t>
              </a:r>
            </a:p>
          </p:txBody>
        </p:sp>
        <p:sp>
          <p:nvSpPr>
            <p:cNvPr id="538645" name="Rectangle 21"/>
            <p:cNvSpPr>
              <a:spLocks noChangeArrowheads="1"/>
            </p:cNvSpPr>
            <p:nvPr/>
          </p:nvSpPr>
          <p:spPr bwMode="auto">
            <a:xfrm>
              <a:off x="1901" y="298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s-ES" b="1">
                  <a:solidFill>
                    <a:schemeClr val="accent2"/>
                  </a:solidFill>
                </a:rPr>
                <a:t>X</a:t>
              </a:r>
            </a:p>
          </p:txBody>
        </p:sp>
      </p:grpSp>
      <p:sp>
        <p:nvSpPr>
          <p:cNvPr id="538646" name="Rectangle 22"/>
          <p:cNvSpPr>
            <a:spLocks noChangeArrowheads="1"/>
          </p:cNvSpPr>
          <p:nvPr/>
        </p:nvSpPr>
        <p:spPr bwMode="auto">
          <a:xfrm>
            <a:off x="4740275" y="4740275"/>
            <a:ext cx="1787525" cy="1244600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grpSp>
        <p:nvGrpSpPr>
          <p:cNvPr id="538647" name="Group 23"/>
          <p:cNvGrpSpPr>
            <a:grpSpLocks/>
          </p:cNvGrpSpPr>
          <p:nvPr/>
        </p:nvGrpSpPr>
        <p:grpSpPr bwMode="auto">
          <a:xfrm>
            <a:off x="4886325" y="5094288"/>
            <a:ext cx="1517650" cy="828675"/>
            <a:chOff x="3078" y="3209"/>
            <a:chExt cx="956" cy="522"/>
          </a:xfrm>
        </p:grpSpPr>
        <p:sp>
          <p:nvSpPr>
            <p:cNvPr id="538648" name="Oval 24"/>
            <p:cNvSpPr>
              <a:spLocks noChangeArrowheads="1"/>
            </p:cNvSpPr>
            <p:nvPr/>
          </p:nvSpPr>
          <p:spPr bwMode="auto">
            <a:xfrm>
              <a:off x="3078" y="3219"/>
              <a:ext cx="569" cy="512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38649" name="Oval 25"/>
            <p:cNvSpPr>
              <a:spLocks noChangeArrowheads="1"/>
            </p:cNvSpPr>
            <p:nvPr/>
          </p:nvSpPr>
          <p:spPr bwMode="auto">
            <a:xfrm>
              <a:off x="3466" y="3209"/>
              <a:ext cx="568" cy="512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538650" name="Rectangle 26"/>
          <p:cNvSpPr>
            <a:spLocks noChangeArrowheads="1"/>
          </p:cNvSpPr>
          <p:nvPr/>
        </p:nvSpPr>
        <p:spPr bwMode="auto">
          <a:xfrm>
            <a:off x="5700713" y="4706938"/>
            <a:ext cx="4381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b="1">
                <a:solidFill>
                  <a:schemeClr val="folHlink"/>
                </a:solidFill>
              </a:rPr>
              <a:t>Y</a:t>
            </a:r>
          </a:p>
        </p:txBody>
      </p:sp>
      <p:sp>
        <p:nvSpPr>
          <p:cNvPr id="538651" name="Rectangle 27"/>
          <p:cNvSpPr>
            <a:spLocks noChangeArrowheads="1"/>
          </p:cNvSpPr>
          <p:nvPr/>
        </p:nvSpPr>
        <p:spPr bwMode="auto">
          <a:xfrm>
            <a:off x="5121275" y="47275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b="1">
                <a:solidFill>
                  <a:schemeClr val="accent2"/>
                </a:solidFill>
              </a:rPr>
              <a:t>X</a:t>
            </a:r>
          </a:p>
        </p:txBody>
      </p:sp>
      <p:grpSp>
        <p:nvGrpSpPr>
          <p:cNvPr id="538652" name="Group 28"/>
          <p:cNvGrpSpPr>
            <a:grpSpLocks/>
          </p:cNvGrpSpPr>
          <p:nvPr/>
        </p:nvGrpSpPr>
        <p:grpSpPr bwMode="auto">
          <a:xfrm>
            <a:off x="5495925" y="5184775"/>
            <a:ext cx="304800" cy="657225"/>
            <a:chOff x="3462" y="3266"/>
            <a:chExt cx="192" cy="414"/>
          </a:xfrm>
        </p:grpSpPr>
        <p:sp>
          <p:nvSpPr>
            <p:cNvPr id="538653" name="Freeform 29" descr="Wide upward diagonal"/>
            <p:cNvSpPr>
              <a:spLocks/>
            </p:cNvSpPr>
            <p:nvPr/>
          </p:nvSpPr>
          <p:spPr bwMode="auto">
            <a:xfrm>
              <a:off x="3549" y="3276"/>
              <a:ext cx="105" cy="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15" y="10"/>
                </a:cxn>
                <a:cxn ang="0">
                  <a:pos x="22" y="17"/>
                </a:cxn>
                <a:cxn ang="0">
                  <a:pos x="27" y="24"/>
                </a:cxn>
                <a:cxn ang="0">
                  <a:pos x="34" y="29"/>
                </a:cxn>
                <a:cxn ang="0">
                  <a:pos x="36" y="36"/>
                </a:cxn>
                <a:cxn ang="0">
                  <a:pos x="44" y="39"/>
                </a:cxn>
                <a:cxn ang="0">
                  <a:pos x="48" y="46"/>
                </a:cxn>
                <a:cxn ang="0">
                  <a:pos x="56" y="51"/>
                </a:cxn>
                <a:cxn ang="0">
                  <a:pos x="60" y="58"/>
                </a:cxn>
                <a:cxn ang="0">
                  <a:pos x="65" y="66"/>
                </a:cxn>
                <a:cxn ang="0">
                  <a:pos x="70" y="73"/>
                </a:cxn>
                <a:cxn ang="0">
                  <a:pos x="73" y="80"/>
                </a:cxn>
                <a:cxn ang="0">
                  <a:pos x="75" y="87"/>
                </a:cxn>
                <a:cxn ang="0">
                  <a:pos x="80" y="95"/>
                </a:cxn>
                <a:cxn ang="0">
                  <a:pos x="85" y="102"/>
                </a:cxn>
                <a:cxn ang="0">
                  <a:pos x="87" y="109"/>
                </a:cxn>
                <a:cxn ang="0">
                  <a:pos x="89" y="117"/>
                </a:cxn>
                <a:cxn ang="0">
                  <a:pos x="94" y="124"/>
                </a:cxn>
                <a:cxn ang="0">
                  <a:pos x="97" y="131"/>
                </a:cxn>
                <a:cxn ang="0">
                  <a:pos x="99" y="138"/>
                </a:cxn>
                <a:cxn ang="0">
                  <a:pos x="102" y="146"/>
                </a:cxn>
                <a:cxn ang="0">
                  <a:pos x="102" y="153"/>
                </a:cxn>
                <a:cxn ang="0">
                  <a:pos x="104" y="160"/>
                </a:cxn>
                <a:cxn ang="0">
                  <a:pos x="104" y="168"/>
                </a:cxn>
                <a:cxn ang="0">
                  <a:pos x="104" y="175"/>
                </a:cxn>
                <a:cxn ang="0">
                  <a:pos x="104" y="182"/>
                </a:cxn>
                <a:cxn ang="0">
                  <a:pos x="104" y="189"/>
                </a:cxn>
                <a:cxn ang="0">
                  <a:pos x="104" y="197"/>
                </a:cxn>
                <a:cxn ang="0">
                  <a:pos x="104" y="204"/>
                </a:cxn>
                <a:cxn ang="0">
                  <a:pos x="104" y="211"/>
                </a:cxn>
                <a:cxn ang="0">
                  <a:pos x="104" y="218"/>
                </a:cxn>
                <a:cxn ang="0">
                  <a:pos x="104" y="226"/>
                </a:cxn>
                <a:cxn ang="0">
                  <a:pos x="104" y="233"/>
                </a:cxn>
                <a:cxn ang="0">
                  <a:pos x="104" y="240"/>
                </a:cxn>
                <a:cxn ang="0">
                  <a:pos x="104" y="248"/>
                </a:cxn>
                <a:cxn ang="0">
                  <a:pos x="104" y="255"/>
                </a:cxn>
                <a:cxn ang="0">
                  <a:pos x="99" y="262"/>
                </a:cxn>
                <a:cxn ang="0">
                  <a:pos x="99" y="269"/>
                </a:cxn>
                <a:cxn ang="0">
                  <a:pos x="92" y="277"/>
                </a:cxn>
                <a:cxn ang="0">
                  <a:pos x="89" y="284"/>
                </a:cxn>
                <a:cxn ang="0">
                  <a:pos x="89" y="291"/>
                </a:cxn>
                <a:cxn ang="0">
                  <a:pos x="82" y="296"/>
                </a:cxn>
                <a:cxn ang="0">
                  <a:pos x="80" y="303"/>
                </a:cxn>
                <a:cxn ang="0">
                  <a:pos x="80" y="311"/>
                </a:cxn>
                <a:cxn ang="0">
                  <a:pos x="75" y="318"/>
                </a:cxn>
                <a:cxn ang="0">
                  <a:pos x="70" y="325"/>
                </a:cxn>
                <a:cxn ang="0">
                  <a:pos x="65" y="333"/>
                </a:cxn>
                <a:cxn ang="0">
                  <a:pos x="60" y="340"/>
                </a:cxn>
                <a:cxn ang="0">
                  <a:pos x="58" y="347"/>
                </a:cxn>
                <a:cxn ang="0">
                  <a:pos x="53" y="354"/>
                </a:cxn>
                <a:cxn ang="0">
                  <a:pos x="46" y="359"/>
                </a:cxn>
                <a:cxn ang="0">
                  <a:pos x="41" y="367"/>
                </a:cxn>
                <a:cxn ang="0">
                  <a:pos x="34" y="371"/>
                </a:cxn>
                <a:cxn ang="0">
                  <a:pos x="27" y="376"/>
                </a:cxn>
                <a:cxn ang="0">
                  <a:pos x="22" y="384"/>
                </a:cxn>
                <a:cxn ang="0">
                  <a:pos x="17" y="391"/>
                </a:cxn>
                <a:cxn ang="0">
                  <a:pos x="10" y="396"/>
                </a:cxn>
                <a:cxn ang="0">
                  <a:pos x="2" y="403"/>
                </a:cxn>
              </a:cxnLst>
              <a:rect l="0" t="0" r="r" b="b"/>
              <a:pathLst>
                <a:path w="105" h="404">
                  <a:moveTo>
                    <a:pt x="0" y="0"/>
                  </a:moveTo>
                  <a:lnTo>
                    <a:pt x="7" y="5"/>
                  </a:lnTo>
                  <a:lnTo>
                    <a:pt x="15" y="10"/>
                  </a:lnTo>
                  <a:lnTo>
                    <a:pt x="22" y="17"/>
                  </a:lnTo>
                  <a:lnTo>
                    <a:pt x="27" y="24"/>
                  </a:lnTo>
                  <a:lnTo>
                    <a:pt x="34" y="29"/>
                  </a:lnTo>
                  <a:lnTo>
                    <a:pt x="36" y="36"/>
                  </a:lnTo>
                  <a:lnTo>
                    <a:pt x="44" y="39"/>
                  </a:lnTo>
                  <a:lnTo>
                    <a:pt x="48" y="46"/>
                  </a:lnTo>
                  <a:lnTo>
                    <a:pt x="56" y="51"/>
                  </a:lnTo>
                  <a:lnTo>
                    <a:pt x="60" y="58"/>
                  </a:lnTo>
                  <a:lnTo>
                    <a:pt x="65" y="66"/>
                  </a:lnTo>
                  <a:lnTo>
                    <a:pt x="70" y="73"/>
                  </a:lnTo>
                  <a:lnTo>
                    <a:pt x="73" y="80"/>
                  </a:lnTo>
                  <a:lnTo>
                    <a:pt x="75" y="87"/>
                  </a:lnTo>
                  <a:lnTo>
                    <a:pt x="80" y="95"/>
                  </a:lnTo>
                  <a:lnTo>
                    <a:pt x="85" y="102"/>
                  </a:lnTo>
                  <a:lnTo>
                    <a:pt x="87" y="109"/>
                  </a:lnTo>
                  <a:lnTo>
                    <a:pt x="89" y="117"/>
                  </a:lnTo>
                  <a:lnTo>
                    <a:pt x="94" y="124"/>
                  </a:lnTo>
                  <a:lnTo>
                    <a:pt x="97" y="131"/>
                  </a:lnTo>
                  <a:lnTo>
                    <a:pt x="99" y="138"/>
                  </a:lnTo>
                  <a:lnTo>
                    <a:pt x="102" y="146"/>
                  </a:lnTo>
                  <a:lnTo>
                    <a:pt x="102" y="153"/>
                  </a:lnTo>
                  <a:lnTo>
                    <a:pt x="104" y="160"/>
                  </a:lnTo>
                  <a:lnTo>
                    <a:pt x="104" y="168"/>
                  </a:lnTo>
                  <a:lnTo>
                    <a:pt x="104" y="175"/>
                  </a:lnTo>
                  <a:lnTo>
                    <a:pt x="104" y="182"/>
                  </a:lnTo>
                  <a:lnTo>
                    <a:pt x="104" y="189"/>
                  </a:lnTo>
                  <a:lnTo>
                    <a:pt x="104" y="197"/>
                  </a:lnTo>
                  <a:lnTo>
                    <a:pt x="104" y="204"/>
                  </a:lnTo>
                  <a:lnTo>
                    <a:pt x="104" y="211"/>
                  </a:lnTo>
                  <a:lnTo>
                    <a:pt x="104" y="218"/>
                  </a:lnTo>
                  <a:lnTo>
                    <a:pt x="104" y="226"/>
                  </a:lnTo>
                  <a:lnTo>
                    <a:pt x="104" y="233"/>
                  </a:lnTo>
                  <a:lnTo>
                    <a:pt x="104" y="240"/>
                  </a:lnTo>
                  <a:lnTo>
                    <a:pt x="104" y="248"/>
                  </a:lnTo>
                  <a:lnTo>
                    <a:pt x="104" y="255"/>
                  </a:lnTo>
                  <a:lnTo>
                    <a:pt x="99" y="262"/>
                  </a:lnTo>
                  <a:lnTo>
                    <a:pt x="99" y="269"/>
                  </a:lnTo>
                  <a:lnTo>
                    <a:pt x="92" y="277"/>
                  </a:lnTo>
                  <a:lnTo>
                    <a:pt x="89" y="284"/>
                  </a:lnTo>
                  <a:lnTo>
                    <a:pt x="89" y="291"/>
                  </a:lnTo>
                  <a:lnTo>
                    <a:pt x="82" y="296"/>
                  </a:lnTo>
                  <a:lnTo>
                    <a:pt x="80" y="303"/>
                  </a:lnTo>
                  <a:lnTo>
                    <a:pt x="80" y="311"/>
                  </a:lnTo>
                  <a:lnTo>
                    <a:pt x="75" y="318"/>
                  </a:lnTo>
                  <a:lnTo>
                    <a:pt x="70" y="325"/>
                  </a:lnTo>
                  <a:lnTo>
                    <a:pt x="65" y="333"/>
                  </a:lnTo>
                  <a:lnTo>
                    <a:pt x="60" y="340"/>
                  </a:lnTo>
                  <a:lnTo>
                    <a:pt x="58" y="347"/>
                  </a:lnTo>
                  <a:lnTo>
                    <a:pt x="53" y="354"/>
                  </a:lnTo>
                  <a:lnTo>
                    <a:pt x="46" y="359"/>
                  </a:lnTo>
                  <a:lnTo>
                    <a:pt x="41" y="367"/>
                  </a:lnTo>
                  <a:lnTo>
                    <a:pt x="34" y="371"/>
                  </a:lnTo>
                  <a:lnTo>
                    <a:pt x="27" y="376"/>
                  </a:lnTo>
                  <a:lnTo>
                    <a:pt x="22" y="384"/>
                  </a:lnTo>
                  <a:lnTo>
                    <a:pt x="17" y="391"/>
                  </a:lnTo>
                  <a:lnTo>
                    <a:pt x="10" y="396"/>
                  </a:lnTo>
                  <a:lnTo>
                    <a:pt x="2" y="403"/>
                  </a:lnTo>
                </a:path>
              </a:pathLst>
            </a:custGeom>
            <a:pattFill prst="wdUpDiag">
              <a:fgClr>
                <a:schemeClr val="bg2"/>
              </a:fgClr>
              <a:bgClr>
                <a:schemeClr val="tx1"/>
              </a:bgClr>
            </a:pattFill>
            <a:ln w="508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538654" name="Freeform 30" descr="Wide upward diagonal"/>
            <p:cNvSpPr>
              <a:spLocks/>
            </p:cNvSpPr>
            <p:nvPr/>
          </p:nvSpPr>
          <p:spPr bwMode="auto">
            <a:xfrm>
              <a:off x="3462" y="3266"/>
              <a:ext cx="117" cy="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94" y="7"/>
                </a:cxn>
                <a:cxn ang="0">
                  <a:pos x="87" y="12"/>
                </a:cxn>
                <a:cxn ang="0">
                  <a:pos x="85" y="19"/>
                </a:cxn>
                <a:cxn ang="0">
                  <a:pos x="77" y="22"/>
                </a:cxn>
                <a:cxn ang="0">
                  <a:pos x="73" y="29"/>
                </a:cxn>
                <a:cxn ang="0">
                  <a:pos x="65" y="34"/>
                </a:cxn>
                <a:cxn ang="0">
                  <a:pos x="63" y="41"/>
                </a:cxn>
                <a:cxn ang="0">
                  <a:pos x="58" y="49"/>
                </a:cxn>
                <a:cxn ang="0">
                  <a:pos x="51" y="56"/>
                </a:cxn>
                <a:cxn ang="0">
                  <a:pos x="46" y="63"/>
                </a:cxn>
                <a:cxn ang="0">
                  <a:pos x="39" y="68"/>
                </a:cxn>
                <a:cxn ang="0">
                  <a:pos x="34" y="75"/>
                </a:cxn>
                <a:cxn ang="0">
                  <a:pos x="31" y="83"/>
                </a:cxn>
                <a:cxn ang="0">
                  <a:pos x="27" y="90"/>
                </a:cxn>
                <a:cxn ang="0">
                  <a:pos x="24" y="97"/>
                </a:cxn>
                <a:cxn ang="0">
                  <a:pos x="22" y="105"/>
                </a:cxn>
                <a:cxn ang="0">
                  <a:pos x="19" y="112"/>
                </a:cxn>
                <a:cxn ang="0">
                  <a:pos x="17" y="119"/>
                </a:cxn>
                <a:cxn ang="0">
                  <a:pos x="12" y="126"/>
                </a:cxn>
                <a:cxn ang="0">
                  <a:pos x="10" y="134"/>
                </a:cxn>
                <a:cxn ang="0">
                  <a:pos x="7" y="141"/>
                </a:cxn>
                <a:cxn ang="0">
                  <a:pos x="7" y="148"/>
                </a:cxn>
                <a:cxn ang="0">
                  <a:pos x="7" y="156"/>
                </a:cxn>
                <a:cxn ang="0">
                  <a:pos x="5" y="163"/>
                </a:cxn>
                <a:cxn ang="0">
                  <a:pos x="2" y="170"/>
                </a:cxn>
                <a:cxn ang="0">
                  <a:pos x="2" y="177"/>
                </a:cxn>
                <a:cxn ang="0">
                  <a:pos x="0" y="185"/>
                </a:cxn>
                <a:cxn ang="0">
                  <a:pos x="0" y="192"/>
                </a:cxn>
                <a:cxn ang="0">
                  <a:pos x="0" y="199"/>
                </a:cxn>
                <a:cxn ang="0">
                  <a:pos x="0" y="207"/>
                </a:cxn>
                <a:cxn ang="0">
                  <a:pos x="0" y="214"/>
                </a:cxn>
                <a:cxn ang="0">
                  <a:pos x="0" y="221"/>
                </a:cxn>
                <a:cxn ang="0">
                  <a:pos x="0" y="229"/>
                </a:cxn>
                <a:cxn ang="0">
                  <a:pos x="0" y="236"/>
                </a:cxn>
                <a:cxn ang="0">
                  <a:pos x="2" y="243"/>
                </a:cxn>
                <a:cxn ang="0">
                  <a:pos x="5" y="250"/>
                </a:cxn>
                <a:cxn ang="0">
                  <a:pos x="7" y="258"/>
                </a:cxn>
                <a:cxn ang="0">
                  <a:pos x="10" y="265"/>
                </a:cxn>
                <a:cxn ang="0">
                  <a:pos x="10" y="272"/>
                </a:cxn>
                <a:cxn ang="0">
                  <a:pos x="12" y="280"/>
                </a:cxn>
                <a:cxn ang="0">
                  <a:pos x="15" y="287"/>
                </a:cxn>
                <a:cxn ang="0">
                  <a:pos x="17" y="294"/>
                </a:cxn>
                <a:cxn ang="0">
                  <a:pos x="22" y="301"/>
                </a:cxn>
                <a:cxn ang="0">
                  <a:pos x="24" y="309"/>
                </a:cxn>
                <a:cxn ang="0">
                  <a:pos x="29" y="316"/>
                </a:cxn>
                <a:cxn ang="0">
                  <a:pos x="34" y="323"/>
                </a:cxn>
                <a:cxn ang="0">
                  <a:pos x="39" y="331"/>
                </a:cxn>
                <a:cxn ang="0">
                  <a:pos x="44" y="338"/>
                </a:cxn>
                <a:cxn ang="0">
                  <a:pos x="48" y="345"/>
                </a:cxn>
                <a:cxn ang="0">
                  <a:pos x="53" y="353"/>
                </a:cxn>
                <a:cxn ang="0">
                  <a:pos x="58" y="360"/>
                </a:cxn>
                <a:cxn ang="0">
                  <a:pos x="63" y="367"/>
                </a:cxn>
                <a:cxn ang="0">
                  <a:pos x="70" y="372"/>
                </a:cxn>
                <a:cxn ang="0">
                  <a:pos x="75" y="379"/>
                </a:cxn>
                <a:cxn ang="0">
                  <a:pos x="80" y="387"/>
                </a:cxn>
                <a:cxn ang="0">
                  <a:pos x="87" y="391"/>
                </a:cxn>
                <a:cxn ang="0">
                  <a:pos x="94" y="396"/>
                </a:cxn>
                <a:cxn ang="0">
                  <a:pos x="102" y="399"/>
                </a:cxn>
                <a:cxn ang="0">
                  <a:pos x="109" y="401"/>
                </a:cxn>
                <a:cxn ang="0">
                  <a:pos x="116" y="406"/>
                </a:cxn>
              </a:cxnLst>
              <a:rect l="0" t="0" r="r" b="b"/>
              <a:pathLst>
                <a:path w="117" h="407">
                  <a:moveTo>
                    <a:pt x="99" y="0"/>
                  </a:moveTo>
                  <a:lnTo>
                    <a:pt x="94" y="7"/>
                  </a:lnTo>
                  <a:lnTo>
                    <a:pt x="87" y="12"/>
                  </a:lnTo>
                  <a:lnTo>
                    <a:pt x="85" y="19"/>
                  </a:lnTo>
                  <a:lnTo>
                    <a:pt x="77" y="22"/>
                  </a:lnTo>
                  <a:lnTo>
                    <a:pt x="73" y="29"/>
                  </a:lnTo>
                  <a:lnTo>
                    <a:pt x="65" y="34"/>
                  </a:lnTo>
                  <a:lnTo>
                    <a:pt x="63" y="41"/>
                  </a:lnTo>
                  <a:lnTo>
                    <a:pt x="58" y="49"/>
                  </a:lnTo>
                  <a:lnTo>
                    <a:pt x="51" y="56"/>
                  </a:lnTo>
                  <a:lnTo>
                    <a:pt x="46" y="63"/>
                  </a:lnTo>
                  <a:lnTo>
                    <a:pt x="39" y="68"/>
                  </a:lnTo>
                  <a:lnTo>
                    <a:pt x="34" y="75"/>
                  </a:lnTo>
                  <a:lnTo>
                    <a:pt x="31" y="83"/>
                  </a:lnTo>
                  <a:lnTo>
                    <a:pt x="27" y="90"/>
                  </a:lnTo>
                  <a:lnTo>
                    <a:pt x="24" y="97"/>
                  </a:lnTo>
                  <a:lnTo>
                    <a:pt x="22" y="105"/>
                  </a:lnTo>
                  <a:lnTo>
                    <a:pt x="19" y="112"/>
                  </a:lnTo>
                  <a:lnTo>
                    <a:pt x="17" y="119"/>
                  </a:lnTo>
                  <a:lnTo>
                    <a:pt x="12" y="126"/>
                  </a:lnTo>
                  <a:lnTo>
                    <a:pt x="10" y="134"/>
                  </a:lnTo>
                  <a:lnTo>
                    <a:pt x="7" y="141"/>
                  </a:lnTo>
                  <a:lnTo>
                    <a:pt x="7" y="148"/>
                  </a:lnTo>
                  <a:lnTo>
                    <a:pt x="7" y="156"/>
                  </a:lnTo>
                  <a:lnTo>
                    <a:pt x="5" y="163"/>
                  </a:lnTo>
                  <a:lnTo>
                    <a:pt x="2" y="170"/>
                  </a:lnTo>
                  <a:lnTo>
                    <a:pt x="2" y="177"/>
                  </a:lnTo>
                  <a:lnTo>
                    <a:pt x="0" y="185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7"/>
                  </a:lnTo>
                  <a:lnTo>
                    <a:pt x="0" y="214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0" y="236"/>
                  </a:lnTo>
                  <a:lnTo>
                    <a:pt x="2" y="243"/>
                  </a:lnTo>
                  <a:lnTo>
                    <a:pt x="5" y="250"/>
                  </a:lnTo>
                  <a:lnTo>
                    <a:pt x="7" y="258"/>
                  </a:lnTo>
                  <a:lnTo>
                    <a:pt x="10" y="265"/>
                  </a:lnTo>
                  <a:lnTo>
                    <a:pt x="10" y="272"/>
                  </a:lnTo>
                  <a:lnTo>
                    <a:pt x="12" y="280"/>
                  </a:lnTo>
                  <a:lnTo>
                    <a:pt x="15" y="287"/>
                  </a:lnTo>
                  <a:lnTo>
                    <a:pt x="17" y="294"/>
                  </a:lnTo>
                  <a:lnTo>
                    <a:pt x="22" y="301"/>
                  </a:lnTo>
                  <a:lnTo>
                    <a:pt x="24" y="309"/>
                  </a:lnTo>
                  <a:lnTo>
                    <a:pt x="29" y="316"/>
                  </a:lnTo>
                  <a:lnTo>
                    <a:pt x="34" y="323"/>
                  </a:lnTo>
                  <a:lnTo>
                    <a:pt x="39" y="331"/>
                  </a:lnTo>
                  <a:lnTo>
                    <a:pt x="44" y="338"/>
                  </a:lnTo>
                  <a:lnTo>
                    <a:pt x="48" y="345"/>
                  </a:lnTo>
                  <a:lnTo>
                    <a:pt x="53" y="353"/>
                  </a:lnTo>
                  <a:lnTo>
                    <a:pt x="58" y="360"/>
                  </a:lnTo>
                  <a:lnTo>
                    <a:pt x="63" y="367"/>
                  </a:lnTo>
                  <a:lnTo>
                    <a:pt x="70" y="372"/>
                  </a:lnTo>
                  <a:lnTo>
                    <a:pt x="75" y="379"/>
                  </a:lnTo>
                  <a:lnTo>
                    <a:pt x="80" y="387"/>
                  </a:lnTo>
                  <a:lnTo>
                    <a:pt x="87" y="391"/>
                  </a:lnTo>
                  <a:lnTo>
                    <a:pt x="94" y="396"/>
                  </a:lnTo>
                  <a:lnTo>
                    <a:pt x="102" y="399"/>
                  </a:lnTo>
                  <a:lnTo>
                    <a:pt x="109" y="401"/>
                  </a:lnTo>
                  <a:lnTo>
                    <a:pt x="116" y="406"/>
                  </a:lnTo>
                </a:path>
              </a:pathLst>
            </a:custGeom>
            <a:pattFill prst="wdUpDiag">
              <a:fgClr>
                <a:schemeClr val="bg2"/>
              </a:fgClr>
              <a:bgClr>
                <a:schemeClr val="tx1"/>
              </a:bgClr>
            </a:pattFill>
            <a:ln w="508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538655" name="Group 31"/>
          <p:cNvGrpSpPr>
            <a:grpSpLocks/>
          </p:cNvGrpSpPr>
          <p:nvPr/>
        </p:nvGrpSpPr>
        <p:grpSpPr bwMode="auto">
          <a:xfrm>
            <a:off x="7286625" y="4941888"/>
            <a:ext cx="908050" cy="812800"/>
            <a:chOff x="4590" y="3221"/>
            <a:chExt cx="572" cy="512"/>
          </a:xfrm>
        </p:grpSpPr>
        <p:sp>
          <p:nvSpPr>
            <p:cNvPr id="538656" name="Oval 32"/>
            <p:cNvSpPr>
              <a:spLocks noChangeArrowheads="1"/>
            </p:cNvSpPr>
            <p:nvPr/>
          </p:nvSpPr>
          <p:spPr bwMode="auto">
            <a:xfrm>
              <a:off x="4594" y="3221"/>
              <a:ext cx="568" cy="512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38657" name="Rectangle 33"/>
            <p:cNvSpPr>
              <a:spLocks noChangeArrowheads="1"/>
            </p:cNvSpPr>
            <p:nvPr/>
          </p:nvSpPr>
          <p:spPr bwMode="auto">
            <a:xfrm>
              <a:off x="4839" y="331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s-ES" b="1">
                  <a:solidFill>
                    <a:schemeClr val="folHlink"/>
                  </a:solidFill>
                </a:rPr>
                <a:t>Y</a:t>
              </a:r>
            </a:p>
          </p:txBody>
        </p:sp>
        <p:grpSp>
          <p:nvGrpSpPr>
            <p:cNvPr id="538658" name="Group 34"/>
            <p:cNvGrpSpPr>
              <a:grpSpLocks/>
            </p:cNvGrpSpPr>
            <p:nvPr/>
          </p:nvGrpSpPr>
          <p:grpSpPr bwMode="auto">
            <a:xfrm>
              <a:off x="4590" y="3278"/>
              <a:ext cx="192" cy="414"/>
              <a:chOff x="4590" y="3278"/>
              <a:chExt cx="192" cy="414"/>
            </a:xfrm>
          </p:grpSpPr>
          <p:sp>
            <p:nvSpPr>
              <p:cNvPr id="538659" name="Freeform 35" descr="Wide upward diagonal"/>
              <p:cNvSpPr>
                <a:spLocks/>
              </p:cNvSpPr>
              <p:nvPr/>
            </p:nvSpPr>
            <p:spPr bwMode="auto">
              <a:xfrm>
                <a:off x="4677" y="3288"/>
                <a:ext cx="105" cy="4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"/>
                  </a:cxn>
                  <a:cxn ang="0">
                    <a:pos x="15" y="10"/>
                  </a:cxn>
                  <a:cxn ang="0">
                    <a:pos x="22" y="17"/>
                  </a:cxn>
                  <a:cxn ang="0">
                    <a:pos x="27" y="24"/>
                  </a:cxn>
                  <a:cxn ang="0">
                    <a:pos x="34" y="29"/>
                  </a:cxn>
                  <a:cxn ang="0">
                    <a:pos x="36" y="36"/>
                  </a:cxn>
                  <a:cxn ang="0">
                    <a:pos x="44" y="39"/>
                  </a:cxn>
                  <a:cxn ang="0">
                    <a:pos x="48" y="46"/>
                  </a:cxn>
                  <a:cxn ang="0">
                    <a:pos x="56" y="51"/>
                  </a:cxn>
                  <a:cxn ang="0">
                    <a:pos x="60" y="58"/>
                  </a:cxn>
                  <a:cxn ang="0">
                    <a:pos x="65" y="66"/>
                  </a:cxn>
                  <a:cxn ang="0">
                    <a:pos x="70" y="73"/>
                  </a:cxn>
                  <a:cxn ang="0">
                    <a:pos x="73" y="80"/>
                  </a:cxn>
                  <a:cxn ang="0">
                    <a:pos x="75" y="87"/>
                  </a:cxn>
                  <a:cxn ang="0">
                    <a:pos x="80" y="95"/>
                  </a:cxn>
                  <a:cxn ang="0">
                    <a:pos x="85" y="102"/>
                  </a:cxn>
                  <a:cxn ang="0">
                    <a:pos x="87" y="109"/>
                  </a:cxn>
                  <a:cxn ang="0">
                    <a:pos x="89" y="117"/>
                  </a:cxn>
                  <a:cxn ang="0">
                    <a:pos x="94" y="124"/>
                  </a:cxn>
                  <a:cxn ang="0">
                    <a:pos x="97" y="131"/>
                  </a:cxn>
                  <a:cxn ang="0">
                    <a:pos x="99" y="138"/>
                  </a:cxn>
                  <a:cxn ang="0">
                    <a:pos x="102" y="146"/>
                  </a:cxn>
                  <a:cxn ang="0">
                    <a:pos x="102" y="153"/>
                  </a:cxn>
                  <a:cxn ang="0">
                    <a:pos x="104" y="160"/>
                  </a:cxn>
                  <a:cxn ang="0">
                    <a:pos x="104" y="168"/>
                  </a:cxn>
                  <a:cxn ang="0">
                    <a:pos x="104" y="175"/>
                  </a:cxn>
                  <a:cxn ang="0">
                    <a:pos x="104" y="182"/>
                  </a:cxn>
                  <a:cxn ang="0">
                    <a:pos x="104" y="189"/>
                  </a:cxn>
                  <a:cxn ang="0">
                    <a:pos x="104" y="197"/>
                  </a:cxn>
                  <a:cxn ang="0">
                    <a:pos x="104" y="204"/>
                  </a:cxn>
                  <a:cxn ang="0">
                    <a:pos x="104" y="211"/>
                  </a:cxn>
                  <a:cxn ang="0">
                    <a:pos x="104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104" y="240"/>
                  </a:cxn>
                  <a:cxn ang="0">
                    <a:pos x="104" y="248"/>
                  </a:cxn>
                  <a:cxn ang="0">
                    <a:pos x="104" y="255"/>
                  </a:cxn>
                  <a:cxn ang="0">
                    <a:pos x="99" y="262"/>
                  </a:cxn>
                  <a:cxn ang="0">
                    <a:pos x="99" y="269"/>
                  </a:cxn>
                  <a:cxn ang="0">
                    <a:pos x="92" y="277"/>
                  </a:cxn>
                  <a:cxn ang="0">
                    <a:pos x="89" y="284"/>
                  </a:cxn>
                  <a:cxn ang="0">
                    <a:pos x="89" y="291"/>
                  </a:cxn>
                  <a:cxn ang="0">
                    <a:pos x="82" y="296"/>
                  </a:cxn>
                  <a:cxn ang="0">
                    <a:pos x="80" y="303"/>
                  </a:cxn>
                  <a:cxn ang="0">
                    <a:pos x="80" y="311"/>
                  </a:cxn>
                  <a:cxn ang="0">
                    <a:pos x="75" y="318"/>
                  </a:cxn>
                  <a:cxn ang="0">
                    <a:pos x="70" y="325"/>
                  </a:cxn>
                  <a:cxn ang="0">
                    <a:pos x="65" y="333"/>
                  </a:cxn>
                  <a:cxn ang="0">
                    <a:pos x="60" y="340"/>
                  </a:cxn>
                  <a:cxn ang="0">
                    <a:pos x="58" y="347"/>
                  </a:cxn>
                  <a:cxn ang="0">
                    <a:pos x="53" y="354"/>
                  </a:cxn>
                  <a:cxn ang="0">
                    <a:pos x="46" y="359"/>
                  </a:cxn>
                  <a:cxn ang="0">
                    <a:pos x="41" y="367"/>
                  </a:cxn>
                  <a:cxn ang="0">
                    <a:pos x="34" y="371"/>
                  </a:cxn>
                  <a:cxn ang="0">
                    <a:pos x="27" y="376"/>
                  </a:cxn>
                  <a:cxn ang="0">
                    <a:pos x="22" y="384"/>
                  </a:cxn>
                  <a:cxn ang="0">
                    <a:pos x="17" y="391"/>
                  </a:cxn>
                  <a:cxn ang="0">
                    <a:pos x="10" y="396"/>
                  </a:cxn>
                  <a:cxn ang="0">
                    <a:pos x="2" y="403"/>
                  </a:cxn>
                </a:cxnLst>
                <a:rect l="0" t="0" r="r" b="b"/>
                <a:pathLst>
                  <a:path w="105" h="404">
                    <a:moveTo>
                      <a:pt x="0" y="0"/>
                    </a:moveTo>
                    <a:lnTo>
                      <a:pt x="7" y="5"/>
                    </a:lnTo>
                    <a:lnTo>
                      <a:pt x="15" y="10"/>
                    </a:lnTo>
                    <a:lnTo>
                      <a:pt x="22" y="17"/>
                    </a:lnTo>
                    <a:lnTo>
                      <a:pt x="27" y="24"/>
                    </a:lnTo>
                    <a:lnTo>
                      <a:pt x="34" y="29"/>
                    </a:lnTo>
                    <a:lnTo>
                      <a:pt x="36" y="36"/>
                    </a:lnTo>
                    <a:lnTo>
                      <a:pt x="44" y="39"/>
                    </a:lnTo>
                    <a:lnTo>
                      <a:pt x="48" y="46"/>
                    </a:lnTo>
                    <a:lnTo>
                      <a:pt x="56" y="51"/>
                    </a:lnTo>
                    <a:lnTo>
                      <a:pt x="60" y="58"/>
                    </a:lnTo>
                    <a:lnTo>
                      <a:pt x="65" y="66"/>
                    </a:lnTo>
                    <a:lnTo>
                      <a:pt x="70" y="73"/>
                    </a:lnTo>
                    <a:lnTo>
                      <a:pt x="73" y="80"/>
                    </a:lnTo>
                    <a:lnTo>
                      <a:pt x="75" y="87"/>
                    </a:lnTo>
                    <a:lnTo>
                      <a:pt x="80" y="95"/>
                    </a:lnTo>
                    <a:lnTo>
                      <a:pt x="85" y="102"/>
                    </a:lnTo>
                    <a:lnTo>
                      <a:pt x="87" y="109"/>
                    </a:lnTo>
                    <a:lnTo>
                      <a:pt x="89" y="117"/>
                    </a:lnTo>
                    <a:lnTo>
                      <a:pt x="94" y="124"/>
                    </a:lnTo>
                    <a:lnTo>
                      <a:pt x="97" y="131"/>
                    </a:lnTo>
                    <a:lnTo>
                      <a:pt x="99" y="138"/>
                    </a:lnTo>
                    <a:lnTo>
                      <a:pt x="102" y="146"/>
                    </a:lnTo>
                    <a:lnTo>
                      <a:pt x="102" y="153"/>
                    </a:lnTo>
                    <a:lnTo>
                      <a:pt x="104" y="160"/>
                    </a:lnTo>
                    <a:lnTo>
                      <a:pt x="104" y="168"/>
                    </a:lnTo>
                    <a:lnTo>
                      <a:pt x="104" y="175"/>
                    </a:lnTo>
                    <a:lnTo>
                      <a:pt x="104" y="182"/>
                    </a:lnTo>
                    <a:lnTo>
                      <a:pt x="104" y="189"/>
                    </a:lnTo>
                    <a:lnTo>
                      <a:pt x="104" y="197"/>
                    </a:lnTo>
                    <a:lnTo>
                      <a:pt x="104" y="204"/>
                    </a:lnTo>
                    <a:lnTo>
                      <a:pt x="104" y="211"/>
                    </a:lnTo>
                    <a:lnTo>
                      <a:pt x="104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104" y="240"/>
                    </a:lnTo>
                    <a:lnTo>
                      <a:pt x="104" y="248"/>
                    </a:lnTo>
                    <a:lnTo>
                      <a:pt x="104" y="255"/>
                    </a:lnTo>
                    <a:lnTo>
                      <a:pt x="99" y="262"/>
                    </a:lnTo>
                    <a:lnTo>
                      <a:pt x="99" y="269"/>
                    </a:lnTo>
                    <a:lnTo>
                      <a:pt x="92" y="277"/>
                    </a:lnTo>
                    <a:lnTo>
                      <a:pt x="89" y="284"/>
                    </a:lnTo>
                    <a:lnTo>
                      <a:pt x="89" y="291"/>
                    </a:lnTo>
                    <a:lnTo>
                      <a:pt x="82" y="296"/>
                    </a:lnTo>
                    <a:lnTo>
                      <a:pt x="80" y="303"/>
                    </a:lnTo>
                    <a:lnTo>
                      <a:pt x="80" y="311"/>
                    </a:lnTo>
                    <a:lnTo>
                      <a:pt x="75" y="318"/>
                    </a:lnTo>
                    <a:lnTo>
                      <a:pt x="70" y="325"/>
                    </a:lnTo>
                    <a:lnTo>
                      <a:pt x="65" y="333"/>
                    </a:lnTo>
                    <a:lnTo>
                      <a:pt x="60" y="340"/>
                    </a:lnTo>
                    <a:lnTo>
                      <a:pt x="58" y="347"/>
                    </a:lnTo>
                    <a:lnTo>
                      <a:pt x="53" y="354"/>
                    </a:lnTo>
                    <a:lnTo>
                      <a:pt x="46" y="359"/>
                    </a:lnTo>
                    <a:lnTo>
                      <a:pt x="41" y="367"/>
                    </a:lnTo>
                    <a:lnTo>
                      <a:pt x="34" y="371"/>
                    </a:lnTo>
                    <a:lnTo>
                      <a:pt x="27" y="376"/>
                    </a:lnTo>
                    <a:lnTo>
                      <a:pt x="22" y="384"/>
                    </a:lnTo>
                    <a:lnTo>
                      <a:pt x="17" y="391"/>
                    </a:lnTo>
                    <a:lnTo>
                      <a:pt x="10" y="396"/>
                    </a:lnTo>
                    <a:lnTo>
                      <a:pt x="2" y="403"/>
                    </a:lnTo>
                  </a:path>
                </a:pathLst>
              </a:custGeom>
              <a:pattFill prst="wdUpDiag">
                <a:fgClr>
                  <a:schemeClr val="bg2"/>
                </a:fgClr>
                <a:bgClr>
                  <a:schemeClr val="tx1"/>
                </a:bgClr>
              </a:pattFill>
              <a:ln w="5080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38660" name="Freeform 36" descr="Wide upward diagonal"/>
              <p:cNvSpPr>
                <a:spLocks/>
              </p:cNvSpPr>
              <p:nvPr/>
            </p:nvSpPr>
            <p:spPr bwMode="auto">
              <a:xfrm>
                <a:off x="4590" y="3278"/>
                <a:ext cx="117" cy="407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94" y="7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77" y="22"/>
                  </a:cxn>
                  <a:cxn ang="0">
                    <a:pos x="73" y="29"/>
                  </a:cxn>
                  <a:cxn ang="0">
                    <a:pos x="65" y="34"/>
                  </a:cxn>
                  <a:cxn ang="0">
                    <a:pos x="63" y="41"/>
                  </a:cxn>
                  <a:cxn ang="0">
                    <a:pos x="58" y="49"/>
                  </a:cxn>
                  <a:cxn ang="0">
                    <a:pos x="51" y="56"/>
                  </a:cxn>
                  <a:cxn ang="0">
                    <a:pos x="46" y="63"/>
                  </a:cxn>
                  <a:cxn ang="0">
                    <a:pos x="39" y="68"/>
                  </a:cxn>
                  <a:cxn ang="0">
                    <a:pos x="34" y="75"/>
                  </a:cxn>
                  <a:cxn ang="0">
                    <a:pos x="31" y="83"/>
                  </a:cxn>
                  <a:cxn ang="0">
                    <a:pos x="27" y="90"/>
                  </a:cxn>
                  <a:cxn ang="0">
                    <a:pos x="24" y="97"/>
                  </a:cxn>
                  <a:cxn ang="0">
                    <a:pos x="22" y="105"/>
                  </a:cxn>
                  <a:cxn ang="0">
                    <a:pos x="19" y="112"/>
                  </a:cxn>
                  <a:cxn ang="0">
                    <a:pos x="17" y="119"/>
                  </a:cxn>
                  <a:cxn ang="0">
                    <a:pos x="12" y="126"/>
                  </a:cxn>
                  <a:cxn ang="0">
                    <a:pos x="10" y="134"/>
                  </a:cxn>
                  <a:cxn ang="0">
                    <a:pos x="7" y="141"/>
                  </a:cxn>
                  <a:cxn ang="0">
                    <a:pos x="7" y="148"/>
                  </a:cxn>
                  <a:cxn ang="0">
                    <a:pos x="7" y="156"/>
                  </a:cxn>
                  <a:cxn ang="0">
                    <a:pos x="5" y="163"/>
                  </a:cxn>
                  <a:cxn ang="0">
                    <a:pos x="2" y="170"/>
                  </a:cxn>
                  <a:cxn ang="0">
                    <a:pos x="2" y="177"/>
                  </a:cxn>
                  <a:cxn ang="0">
                    <a:pos x="0" y="185"/>
                  </a:cxn>
                  <a:cxn ang="0">
                    <a:pos x="0" y="192"/>
                  </a:cxn>
                  <a:cxn ang="0">
                    <a:pos x="0" y="199"/>
                  </a:cxn>
                  <a:cxn ang="0">
                    <a:pos x="0" y="207"/>
                  </a:cxn>
                  <a:cxn ang="0">
                    <a:pos x="0" y="214"/>
                  </a:cxn>
                  <a:cxn ang="0">
                    <a:pos x="0" y="221"/>
                  </a:cxn>
                  <a:cxn ang="0">
                    <a:pos x="0" y="229"/>
                  </a:cxn>
                  <a:cxn ang="0">
                    <a:pos x="0" y="236"/>
                  </a:cxn>
                  <a:cxn ang="0">
                    <a:pos x="2" y="243"/>
                  </a:cxn>
                  <a:cxn ang="0">
                    <a:pos x="5" y="250"/>
                  </a:cxn>
                  <a:cxn ang="0">
                    <a:pos x="7" y="258"/>
                  </a:cxn>
                  <a:cxn ang="0">
                    <a:pos x="10" y="265"/>
                  </a:cxn>
                  <a:cxn ang="0">
                    <a:pos x="10" y="272"/>
                  </a:cxn>
                  <a:cxn ang="0">
                    <a:pos x="12" y="280"/>
                  </a:cxn>
                  <a:cxn ang="0">
                    <a:pos x="15" y="287"/>
                  </a:cxn>
                  <a:cxn ang="0">
                    <a:pos x="17" y="294"/>
                  </a:cxn>
                  <a:cxn ang="0">
                    <a:pos x="22" y="301"/>
                  </a:cxn>
                  <a:cxn ang="0">
                    <a:pos x="24" y="309"/>
                  </a:cxn>
                  <a:cxn ang="0">
                    <a:pos x="29" y="316"/>
                  </a:cxn>
                  <a:cxn ang="0">
                    <a:pos x="34" y="323"/>
                  </a:cxn>
                  <a:cxn ang="0">
                    <a:pos x="39" y="331"/>
                  </a:cxn>
                  <a:cxn ang="0">
                    <a:pos x="44" y="338"/>
                  </a:cxn>
                  <a:cxn ang="0">
                    <a:pos x="48" y="345"/>
                  </a:cxn>
                  <a:cxn ang="0">
                    <a:pos x="53" y="353"/>
                  </a:cxn>
                  <a:cxn ang="0">
                    <a:pos x="58" y="360"/>
                  </a:cxn>
                  <a:cxn ang="0">
                    <a:pos x="63" y="367"/>
                  </a:cxn>
                  <a:cxn ang="0">
                    <a:pos x="70" y="372"/>
                  </a:cxn>
                  <a:cxn ang="0">
                    <a:pos x="75" y="379"/>
                  </a:cxn>
                  <a:cxn ang="0">
                    <a:pos x="80" y="387"/>
                  </a:cxn>
                  <a:cxn ang="0">
                    <a:pos x="87" y="391"/>
                  </a:cxn>
                  <a:cxn ang="0">
                    <a:pos x="94" y="396"/>
                  </a:cxn>
                  <a:cxn ang="0">
                    <a:pos x="102" y="399"/>
                  </a:cxn>
                  <a:cxn ang="0">
                    <a:pos x="109" y="401"/>
                  </a:cxn>
                  <a:cxn ang="0">
                    <a:pos x="116" y="406"/>
                  </a:cxn>
                </a:cxnLst>
                <a:rect l="0" t="0" r="r" b="b"/>
                <a:pathLst>
                  <a:path w="117" h="407">
                    <a:moveTo>
                      <a:pt x="99" y="0"/>
                    </a:moveTo>
                    <a:lnTo>
                      <a:pt x="94" y="7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77" y="22"/>
                    </a:lnTo>
                    <a:lnTo>
                      <a:pt x="73" y="29"/>
                    </a:lnTo>
                    <a:lnTo>
                      <a:pt x="65" y="34"/>
                    </a:lnTo>
                    <a:lnTo>
                      <a:pt x="63" y="41"/>
                    </a:lnTo>
                    <a:lnTo>
                      <a:pt x="58" y="49"/>
                    </a:lnTo>
                    <a:lnTo>
                      <a:pt x="51" y="56"/>
                    </a:lnTo>
                    <a:lnTo>
                      <a:pt x="46" y="63"/>
                    </a:lnTo>
                    <a:lnTo>
                      <a:pt x="39" y="68"/>
                    </a:lnTo>
                    <a:lnTo>
                      <a:pt x="34" y="75"/>
                    </a:lnTo>
                    <a:lnTo>
                      <a:pt x="31" y="83"/>
                    </a:lnTo>
                    <a:lnTo>
                      <a:pt x="27" y="90"/>
                    </a:lnTo>
                    <a:lnTo>
                      <a:pt x="24" y="97"/>
                    </a:lnTo>
                    <a:lnTo>
                      <a:pt x="22" y="105"/>
                    </a:lnTo>
                    <a:lnTo>
                      <a:pt x="19" y="112"/>
                    </a:lnTo>
                    <a:lnTo>
                      <a:pt x="17" y="119"/>
                    </a:lnTo>
                    <a:lnTo>
                      <a:pt x="12" y="126"/>
                    </a:lnTo>
                    <a:lnTo>
                      <a:pt x="10" y="134"/>
                    </a:lnTo>
                    <a:lnTo>
                      <a:pt x="7" y="141"/>
                    </a:lnTo>
                    <a:lnTo>
                      <a:pt x="7" y="148"/>
                    </a:lnTo>
                    <a:lnTo>
                      <a:pt x="7" y="156"/>
                    </a:lnTo>
                    <a:lnTo>
                      <a:pt x="5" y="163"/>
                    </a:lnTo>
                    <a:lnTo>
                      <a:pt x="2" y="170"/>
                    </a:lnTo>
                    <a:lnTo>
                      <a:pt x="2" y="177"/>
                    </a:lnTo>
                    <a:lnTo>
                      <a:pt x="0" y="185"/>
                    </a:lnTo>
                    <a:lnTo>
                      <a:pt x="0" y="192"/>
                    </a:lnTo>
                    <a:lnTo>
                      <a:pt x="0" y="199"/>
                    </a:lnTo>
                    <a:lnTo>
                      <a:pt x="0" y="207"/>
                    </a:lnTo>
                    <a:lnTo>
                      <a:pt x="0" y="214"/>
                    </a:lnTo>
                    <a:lnTo>
                      <a:pt x="0" y="221"/>
                    </a:lnTo>
                    <a:lnTo>
                      <a:pt x="0" y="229"/>
                    </a:lnTo>
                    <a:lnTo>
                      <a:pt x="0" y="236"/>
                    </a:lnTo>
                    <a:lnTo>
                      <a:pt x="2" y="243"/>
                    </a:lnTo>
                    <a:lnTo>
                      <a:pt x="5" y="250"/>
                    </a:lnTo>
                    <a:lnTo>
                      <a:pt x="7" y="258"/>
                    </a:lnTo>
                    <a:lnTo>
                      <a:pt x="10" y="265"/>
                    </a:lnTo>
                    <a:lnTo>
                      <a:pt x="10" y="272"/>
                    </a:lnTo>
                    <a:lnTo>
                      <a:pt x="12" y="280"/>
                    </a:lnTo>
                    <a:lnTo>
                      <a:pt x="15" y="287"/>
                    </a:lnTo>
                    <a:lnTo>
                      <a:pt x="17" y="294"/>
                    </a:lnTo>
                    <a:lnTo>
                      <a:pt x="22" y="301"/>
                    </a:lnTo>
                    <a:lnTo>
                      <a:pt x="24" y="309"/>
                    </a:lnTo>
                    <a:lnTo>
                      <a:pt x="29" y="316"/>
                    </a:lnTo>
                    <a:lnTo>
                      <a:pt x="34" y="323"/>
                    </a:lnTo>
                    <a:lnTo>
                      <a:pt x="39" y="331"/>
                    </a:lnTo>
                    <a:lnTo>
                      <a:pt x="44" y="338"/>
                    </a:lnTo>
                    <a:lnTo>
                      <a:pt x="48" y="345"/>
                    </a:lnTo>
                    <a:lnTo>
                      <a:pt x="53" y="353"/>
                    </a:lnTo>
                    <a:lnTo>
                      <a:pt x="58" y="360"/>
                    </a:lnTo>
                    <a:lnTo>
                      <a:pt x="63" y="367"/>
                    </a:lnTo>
                    <a:lnTo>
                      <a:pt x="70" y="372"/>
                    </a:lnTo>
                    <a:lnTo>
                      <a:pt x="75" y="379"/>
                    </a:lnTo>
                    <a:lnTo>
                      <a:pt x="80" y="387"/>
                    </a:lnTo>
                    <a:lnTo>
                      <a:pt x="87" y="391"/>
                    </a:lnTo>
                    <a:lnTo>
                      <a:pt x="94" y="396"/>
                    </a:lnTo>
                    <a:lnTo>
                      <a:pt x="102" y="399"/>
                    </a:lnTo>
                    <a:lnTo>
                      <a:pt x="109" y="401"/>
                    </a:lnTo>
                    <a:lnTo>
                      <a:pt x="116" y="406"/>
                    </a:lnTo>
                  </a:path>
                </a:pathLst>
              </a:custGeom>
              <a:pattFill prst="wdUpDiag">
                <a:fgClr>
                  <a:schemeClr val="bg2"/>
                </a:fgClr>
                <a:bgClr>
                  <a:schemeClr val="tx1"/>
                </a:bgClr>
              </a:pattFill>
              <a:ln w="50800" cap="rnd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</p:grpSp>
      </p:grpSp>
      <p:grpSp>
        <p:nvGrpSpPr>
          <p:cNvPr id="538661" name="Group 37"/>
          <p:cNvGrpSpPr>
            <a:grpSpLocks/>
          </p:cNvGrpSpPr>
          <p:nvPr/>
        </p:nvGrpSpPr>
        <p:grpSpPr bwMode="auto">
          <a:xfrm>
            <a:off x="577850" y="4737100"/>
            <a:ext cx="1768475" cy="1257300"/>
            <a:chOff x="364" y="2984"/>
            <a:chExt cx="1114" cy="792"/>
          </a:xfrm>
        </p:grpSpPr>
        <p:sp>
          <p:nvSpPr>
            <p:cNvPr id="538662" name="Rectangle 38"/>
            <p:cNvSpPr>
              <a:spLocks noChangeArrowheads="1"/>
            </p:cNvSpPr>
            <p:nvPr/>
          </p:nvSpPr>
          <p:spPr bwMode="auto">
            <a:xfrm>
              <a:off x="364" y="2992"/>
              <a:ext cx="1114" cy="784"/>
            </a:xfrm>
            <a:prstGeom prst="rect">
              <a:avLst/>
            </a:prstGeom>
            <a:noFill/>
            <a:ln w="508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38663" name="Oval 39" descr="Wide upward diagonal"/>
            <p:cNvSpPr>
              <a:spLocks noChangeArrowheads="1"/>
            </p:cNvSpPr>
            <p:nvPr/>
          </p:nvSpPr>
          <p:spPr bwMode="auto">
            <a:xfrm>
              <a:off x="455" y="3225"/>
              <a:ext cx="562" cy="512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chemeClr val="tx1"/>
              </a:bgClr>
            </a:pattFill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38664" name="Rectangle 40"/>
            <p:cNvSpPr>
              <a:spLocks noChangeArrowheads="1"/>
            </p:cNvSpPr>
            <p:nvPr/>
          </p:nvSpPr>
          <p:spPr bwMode="auto">
            <a:xfrm>
              <a:off x="602" y="298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s-ES" b="1">
                  <a:solidFill>
                    <a:schemeClr val="accent2"/>
                  </a:solidFill>
                </a:rPr>
                <a:t>X</a:t>
              </a:r>
            </a:p>
          </p:txBody>
        </p:sp>
      </p:grpSp>
      <p:graphicFrame>
        <p:nvGraphicFramePr>
          <p:cNvPr id="538665" name="Object 4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42988" y="2781300"/>
          <a:ext cx="8905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69" name="Equation" r:id="rId4" imgW="339480" imgH="174600" progId="Equation.3">
                  <p:embed/>
                </p:oleObj>
              </mc:Choice>
              <mc:Fallback>
                <p:oleObj name="Equation" r:id="rId4" imgW="339480" imgH="174600" progId="Equation.3">
                  <p:embed/>
                  <p:pic>
                    <p:nvPicPr>
                      <p:cNvPr id="0" name="Picture 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81300"/>
                        <a:ext cx="890587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66" name="Object 4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90825" y="2806700"/>
          <a:ext cx="14954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70" name="Equation" r:id="rId6" imgW="606240" imgH="174600" progId="Equation.3">
                  <p:embed/>
                </p:oleObj>
              </mc:Choice>
              <mc:Fallback>
                <p:oleObj name="Equation" r:id="rId6" imgW="606240" imgH="174600" progId="Equation.3">
                  <p:embed/>
                  <p:pic>
                    <p:nvPicPr>
                      <p:cNvPr id="0" name="Picture 4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2806700"/>
                        <a:ext cx="14954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67" name="Object 4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48225" y="2844800"/>
          <a:ext cx="14954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71" name="Equation" r:id="rId8" imgW="606240" imgH="174600" progId="Equation.3">
                  <p:embed/>
                </p:oleObj>
              </mc:Choice>
              <mc:Fallback>
                <p:oleObj name="Equation" r:id="rId8" imgW="606240" imgH="174600" progId="Equation.3">
                  <p:embed/>
                  <p:pic>
                    <p:nvPicPr>
                      <p:cNvPr id="0" name="Picture 4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2844800"/>
                        <a:ext cx="14954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68" name="Object 4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64375" y="2852738"/>
          <a:ext cx="11795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72" name="Equation" r:id="rId10" imgW="479160" imgH="174600" progId="Equation.3">
                  <p:embed/>
                </p:oleObj>
              </mc:Choice>
              <mc:Fallback>
                <p:oleObj name="Equation" r:id="rId10" imgW="479160" imgH="174600" progId="Equation.3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2852738"/>
                        <a:ext cx="1179513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69" name="Rectangle 45"/>
          <p:cNvSpPr>
            <a:spLocks noChangeArrowheads="1"/>
          </p:cNvSpPr>
          <p:nvPr/>
        </p:nvSpPr>
        <p:spPr bwMode="auto">
          <a:xfrm>
            <a:off x="6816725" y="4724400"/>
            <a:ext cx="1787525" cy="1244600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BA43-A111-4D2C-8D13-D634FF0A5FBC}" type="slidenum">
              <a:rPr lang="es-ES"/>
              <a:pPr/>
              <a:t>20</a:t>
            </a:fld>
            <a:endParaRPr lang="es-ES"/>
          </a:p>
        </p:txBody>
      </p:sp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2824163" y="234950"/>
            <a:ext cx="67183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sz="2000">
                <a:latin typeface="Verdana" pitchFamily="34" charset="0"/>
              </a:rPr>
              <a:t>Thomas Bayes</a:t>
            </a:r>
            <a:r>
              <a:rPr lang="es-ES" sz="2000" b="1">
                <a:solidFill>
                  <a:srgbClr val="184A7B"/>
                </a:solidFill>
                <a:latin typeface="Verdana" pitchFamily="34" charset="0"/>
              </a:rPr>
              <a:t> </a:t>
            </a:r>
            <a:r>
              <a:rPr lang="es-ES" sz="2000">
                <a:solidFill>
                  <a:srgbClr val="000000"/>
                </a:solidFill>
                <a:latin typeface="Verdana" pitchFamily="34" charset="0"/>
              </a:rPr>
              <a:t>nació en Londres, Inglaterra. </a:t>
            </a:r>
          </a:p>
          <a:p>
            <a:r>
              <a:rPr lang="es-ES" sz="2000">
                <a:solidFill>
                  <a:srgbClr val="000000"/>
                </a:solidFill>
                <a:latin typeface="Verdana" pitchFamily="34" charset="0"/>
              </a:rPr>
              <a:t>Su padre fue ministro presbiteriano. </a:t>
            </a:r>
          </a:p>
          <a:p>
            <a:r>
              <a:rPr lang="es-ES" sz="2000">
                <a:solidFill>
                  <a:srgbClr val="000000"/>
                </a:solidFill>
                <a:latin typeface="Verdana" pitchFamily="34" charset="0"/>
              </a:rPr>
              <a:t>Posiblemente De Moivre fue su maestro </a:t>
            </a:r>
          </a:p>
          <a:p>
            <a:r>
              <a:rPr lang="es-ES" sz="2000">
                <a:solidFill>
                  <a:srgbClr val="000000"/>
                </a:solidFill>
                <a:latin typeface="Verdana" pitchFamily="34" charset="0"/>
              </a:rPr>
              <a:t>particular, pues se sabe que por ese entonces ejercía como profesor en Londres.</a:t>
            </a:r>
            <a:br>
              <a:rPr lang="es-E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s-ES" sz="200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es-E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s-ES" sz="2000">
                <a:solidFill>
                  <a:srgbClr val="000000"/>
                </a:solidFill>
                <a:latin typeface="Verdana" pitchFamily="34" charset="0"/>
              </a:rPr>
              <a:t>Bayes fue ordenado ministro presbiteriano y muere en 1761. Sus restos descansan en el cementerio londinense de Bunhill Fields. La traducción de la inscripción en su tumba es: </a:t>
            </a:r>
            <a:r>
              <a:rPr lang="es-ES" sz="1400">
                <a:solidFill>
                  <a:srgbClr val="000000"/>
                </a:solidFill>
                <a:latin typeface="Verdana" pitchFamily="34" charset="0"/>
              </a:rPr>
              <a:t> </a:t>
            </a:r>
            <a:r>
              <a:rPr lang="es-ES" sz="1600">
                <a:solidFill>
                  <a:srgbClr val="000000"/>
                </a:solidFill>
                <a:latin typeface="Verdana" pitchFamily="34" charset="0"/>
              </a:rPr>
              <a:t>        </a:t>
            </a:r>
          </a:p>
        </p:txBody>
      </p:sp>
      <p:pic>
        <p:nvPicPr>
          <p:cNvPr id="613379" name="Picture 3" descr="La tumba de Bayes en Bunhill Fiel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838" y="3475038"/>
            <a:ext cx="3144837" cy="3382962"/>
          </a:xfrm>
          <a:prstGeom prst="rect">
            <a:avLst/>
          </a:prstGeom>
          <a:noFill/>
        </p:spPr>
      </p:pic>
      <p:pic>
        <p:nvPicPr>
          <p:cNvPr id="613380" name="Picture 4" descr="punto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16425" y="5187950"/>
            <a:ext cx="47625" cy="47625"/>
          </a:xfrm>
          <a:prstGeom prst="rect">
            <a:avLst/>
          </a:prstGeom>
          <a:noFill/>
        </p:spPr>
      </p:pic>
      <p:pic>
        <p:nvPicPr>
          <p:cNvPr id="613381" name="Picture 5" descr="punto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16425" y="5553075"/>
            <a:ext cx="47625" cy="47625"/>
          </a:xfrm>
          <a:prstGeom prst="rect">
            <a:avLst/>
          </a:prstGeom>
          <a:noFill/>
        </p:spPr>
      </p:pic>
      <p:pic>
        <p:nvPicPr>
          <p:cNvPr id="613382" name="Picture 6" descr="punto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6825" y="5918200"/>
            <a:ext cx="47625" cy="47625"/>
          </a:xfrm>
          <a:prstGeom prst="rect">
            <a:avLst/>
          </a:prstGeom>
          <a:noFill/>
        </p:spPr>
      </p:pic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323850" y="3511550"/>
            <a:ext cx="54006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" sz="2400" i="1"/>
              <a:t>"Reverendo Thomas Bayes.</a:t>
            </a:r>
            <a:br>
              <a:rPr lang="es-ES" sz="2400" i="1"/>
            </a:br>
            <a:r>
              <a:rPr lang="es-ES" sz="2400" i="1"/>
              <a:t>Hijo de los conocidos Joshua y Ann Bayes. 7 de abril de 1761. En reconocimiento al importante trabajo que realizó Thomas Bayes en probabilidad. Su tumba fue restaurada en 1969 con donativos de estadísticos de todo el mundo". </a:t>
            </a:r>
          </a:p>
        </p:txBody>
      </p:sp>
      <p:pic>
        <p:nvPicPr>
          <p:cNvPr id="613384" name="Picture 8" descr="Thomasbay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13" y="546100"/>
            <a:ext cx="2468562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D539-3535-4121-8D99-6DEC2C50923A}" type="slidenum">
              <a:rPr lang="es-ES"/>
              <a:pPr/>
              <a:t>21</a:t>
            </a:fld>
            <a:endParaRPr lang="es-E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772400" cy="1143000"/>
          </a:xfrm>
        </p:spPr>
        <p:txBody>
          <a:bodyPr/>
          <a:lstStyle/>
          <a:p>
            <a:r>
              <a:rPr lang="es-ES" sz="3600"/>
              <a:t>Teorema de Bayes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715963" y="1341438"/>
            <a:ext cx="3059112" cy="33147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2244725" y="1341438"/>
            <a:ext cx="0" cy="33115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715963" y="2997200"/>
            <a:ext cx="30575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830263" y="1419225"/>
            <a:ext cx="436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ES" sz="1900" baseline="-250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308350" y="1412875"/>
            <a:ext cx="436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solidFill>
                  <a:srgbClr val="339933"/>
                </a:solidFill>
                <a:latin typeface="Arial" charset="0"/>
              </a:rPr>
              <a:t>A</a:t>
            </a:r>
            <a:r>
              <a:rPr lang="es-ES" sz="1900" baseline="-25000">
                <a:solidFill>
                  <a:srgbClr val="339933"/>
                </a:solidFill>
                <a:latin typeface="Arial" charset="0"/>
              </a:rPr>
              <a:t>2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784225" y="4221163"/>
            <a:ext cx="436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solidFill>
                  <a:srgbClr val="FFFF00"/>
                </a:solidFill>
                <a:latin typeface="Arial" charset="0"/>
              </a:rPr>
              <a:t>A</a:t>
            </a:r>
            <a:r>
              <a:rPr lang="es-ES" sz="1900" baseline="-25000">
                <a:solidFill>
                  <a:srgbClr val="FFFF00"/>
                </a:solidFill>
                <a:latin typeface="Arial" charset="0"/>
              </a:rPr>
              <a:t>3</a:t>
            </a:r>
            <a:endParaRPr lang="es-ES" sz="1900" baseline="-25000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3243263" y="4221163"/>
            <a:ext cx="436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solidFill>
                  <a:srgbClr val="0066FF"/>
                </a:solidFill>
                <a:latin typeface="Arial" charset="0"/>
              </a:rPr>
              <a:t>A</a:t>
            </a:r>
            <a:r>
              <a:rPr lang="es-ES" sz="1900" baseline="-25000">
                <a:solidFill>
                  <a:srgbClr val="0066FF"/>
                </a:solidFill>
                <a:latin typeface="Arial" charset="0"/>
              </a:rPr>
              <a:t>4</a:t>
            </a:r>
          </a:p>
        </p:txBody>
      </p:sp>
      <p:grpSp>
        <p:nvGrpSpPr>
          <p:cNvPr id="99338" name="Group 10"/>
          <p:cNvGrpSpPr>
            <a:grpSpLocks/>
          </p:cNvGrpSpPr>
          <p:nvPr/>
        </p:nvGrpSpPr>
        <p:grpSpPr bwMode="auto">
          <a:xfrm>
            <a:off x="2046288" y="2636838"/>
            <a:ext cx="796925" cy="792162"/>
            <a:chOff x="1289" y="1661"/>
            <a:chExt cx="502" cy="499"/>
          </a:xfrm>
        </p:grpSpPr>
        <p:sp>
          <p:nvSpPr>
            <p:cNvPr id="99339" name="Rectangle 11"/>
            <p:cNvSpPr>
              <a:spLocks noChangeArrowheads="1"/>
            </p:cNvSpPr>
            <p:nvPr/>
          </p:nvSpPr>
          <p:spPr bwMode="auto">
            <a:xfrm>
              <a:off x="1289" y="1661"/>
              <a:ext cx="502" cy="499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9340" name="Text Box 12"/>
            <p:cNvSpPr txBox="1">
              <a:spLocks noChangeArrowheads="1"/>
            </p:cNvSpPr>
            <p:nvPr/>
          </p:nvSpPr>
          <p:spPr bwMode="auto">
            <a:xfrm>
              <a:off x="1541" y="1887"/>
              <a:ext cx="2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87425"/>
              <a:r>
                <a:rPr lang="es-ES" sz="1900">
                  <a:latin typeface="Arial" charset="0"/>
                </a:rPr>
                <a:t>B</a:t>
              </a:r>
            </a:p>
          </p:txBody>
        </p:sp>
      </p:grp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4421188" y="908050"/>
            <a:ext cx="429101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Si conocemos la probabilidad de B en cada uno de los n componentes de un sistema exhaustivo y excluyente de sucesos, entonces…</a:t>
            </a:r>
          </a:p>
          <a:p>
            <a:pPr defTabSz="987425"/>
            <a:endParaRPr lang="es-ES" sz="1900">
              <a:latin typeface="Arial" charset="0"/>
            </a:endParaRPr>
          </a:p>
          <a:p>
            <a:pPr defTabSz="987425"/>
            <a:r>
              <a:rPr lang="es-ES" sz="1900">
                <a:latin typeface="Arial" charset="0"/>
              </a:rPr>
              <a:t>…si ocurre B, podemos calcular la probabilidad (</a:t>
            </a:r>
            <a:r>
              <a:rPr lang="es-ES" sz="1900" i="1">
                <a:latin typeface="Arial" charset="0"/>
              </a:rPr>
              <a:t>a posteriori</a:t>
            </a:r>
            <a:r>
              <a:rPr lang="es-ES" sz="1900">
                <a:latin typeface="Arial" charset="0"/>
              </a:rPr>
              <a:t>) de ocurrencia de cada A</a:t>
            </a:r>
            <a:r>
              <a:rPr lang="es-ES" sz="1900" baseline="-25000">
                <a:latin typeface="Arial" charset="0"/>
              </a:rPr>
              <a:t>i</a:t>
            </a:r>
            <a:r>
              <a:rPr lang="es-ES" sz="1900">
                <a:latin typeface="Arial" charset="0"/>
              </a:rPr>
              <a:t>, (i = 1, 2, ... , n):</a:t>
            </a:r>
          </a:p>
          <a:p>
            <a:pPr defTabSz="987425"/>
            <a:endParaRPr lang="es-ES" sz="1900">
              <a:latin typeface="Arial" charset="0"/>
            </a:endParaRP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982663" y="4941888"/>
            <a:ext cx="74644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donde P(B) se puede calcular usando el teorema de la probabilidad total:</a:t>
            </a:r>
          </a:p>
        </p:txBody>
      </p:sp>
      <p:graphicFrame>
        <p:nvGraphicFramePr>
          <p:cNvPr id="99343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4500563" y="3589338"/>
          <a:ext cx="39782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5" name="Ecuación" r:id="rId4" imgW="1396800" imgH="419040" progId="Equation.3">
                  <p:embed/>
                </p:oleObj>
              </mc:Choice>
              <mc:Fallback>
                <p:oleObj name="Ecuación" r:id="rId4" imgW="139680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589338"/>
                        <a:ext cx="3978275" cy="119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39999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4" name="Object 16"/>
          <p:cNvGraphicFramePr>
            <a:graphicFrameLocks noChangeAspect="1"/>
          </p:cNvGraphicFramePr>
          <p:nvPr/>
        </p:nvGraphicFramePr>
        <p:xfrm>
          <a:off x="2268538" y="5300663"/>
          <a:ext cx="3887787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6" name="Ecuación" r:id="rId6" imgW="1307880" imgH="431640" progId="Equation.3">
                  <p:embed/>
                </p:oleObj>
              </mc:Choice>
              <mc:Fallback>
                <p:oleObj name="Ecuación" r:id="rId6" imgW="130788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300663"/>
                        <a:ext cx="3887787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2D38-E934-4770-987D-9499B6C30F03}" type="slidenum">
              <a:rPr lang="es-ES"/>
              <a:pPr/>
              <a:t>22</a:t>
            </a:fld>
            <a:endParaRPr lang="es-ES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95288" y="5013325"/>
            <a:ext cx="81375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i="1"/>
              <a:t>P(M) = 0,3, P(F) = 0,13</a:t>
            </a:r>
          </a:p>
          <a:p>
            <a:r>
              <a:rPr lang="es-ES" i="1"/>
              <a:t>P(M|F) = P(F ∩ M)/P(F) = P(F|M) P(M) / P(F) = </a:t>
            </a:r>
          </a:p>
          <a:p>
            <a:r>
              <a:rPr lang="es-ES" i="1"/>
              <a:t>0,2·0,3 / 0,13 = 0,46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>
            <a:off x="468313" y="2205038"/>
            <a:ext cx="11303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Estudiante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>
            <a:off x="2063750" y="1339850"/>
            <a:ext cx="1128713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Hombre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>
            <a:off x="3924300" y="1771650"/>
            <a:ext cx="11303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No fuma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>
            <a:off x="1997075" y="3213100"/>
            <a:ext cx="11303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endParaRPr lang="es-CL" sz="1900">
              <a:latin typeface="Arial" charset="0"/>
            </a:endParaRP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>
            <a:off x="3924300" y="476250"/>
            <a:ext cx="1130300" cy="863600"/>
          </a:xfrm>
          <a:prstGeom prst="ellipse">
            <a:avLst/>
          </a:prstGeom>
          <a:solidFill>
            <a:srgbClr val="FF0000">
              <a:alpha val="50000"/>
            </a:srgbClr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Fuma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>
            <a:off x="3859213" y="4221163"/>
            <a:ext cx="11303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No fuma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>
            <a:off x="3924300" y="2924175"/>
            <a:ext cx="1130300" cy="863600"/>
          </a:xfrm>
          <a:prstGeom prst="ellipse">
            <a:avLst/>
          </a:prstGeom>
          <a:solidFill>
            <a:srgbClr val="FF0000">
              <a:alpha val="50000"/>
            </a:srgbClr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Fuma</a:t>
            </a:r>
          </a:p>
        </p:txBody>
      </p:sp>
      <p:sp>
        <p:nvSpPr>
          <p:cNvPr id="262156" name="Line 12"/>
          <p:cNvSpPr>
            <a:spLocks noChangeShapeType="1"/>
          </p:cNvSpPr>
          <p:nvPr/>
        </p:nvSpPr>
        <p:spPr bwMode="auto">
          <a:xfrm flipV="1">
            <a:off x="1531938" y="2133600"/>
            <a:ext cx="531812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62157" name="Line 13"/>
          <p:cNvSpPr>
            <a:spLocks noChangeShapeType="1"/>
          </p:cNvSpPr>
          <p:nvPr/>
        </p:nvSpPr>
        <p:spPr bwMode="auto">
          <a:xfrm>
            <a:off x="1531938" y="2925763"/>
            <a:ext cx="531812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 flipV="1">
            <a:off x="3127375" y="1196975"/>
            <a:ext cx="863600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62159" name="Line 15"/>
          <p:cNvSpPr>
            <a:spLocks noChangeShapeType="1"/>
          </p:cNvSpPr>
          <p:nvPr/>
        </p:nvSpPr>
        <p:spPr bwMode="auto">
          <a:xfrm>
            <a:off x="3127375" y="1989138"/>
            <a:ext cx="73025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 flipV="1">
            <a:off x="3194050" y="3355975"/>
            <a:ext cx="663575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3127375" y="3860800"/>
            <a:ext cx="738188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62162" name="Text Box 18"/>
          <p:cNvSpPr txBox="1">
            <a:spLocks noChangeArrowheads="1"/>
          </p:cNvSpPr>
          <p:nvPr/>
        </p:nvSpPr>
        <p:spPr bwMode="auto">
          <a:xfrm>
            <a:off x="1350963" y="1730375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 b="1">
                <a:solidFill>
                  <a:srgbClr val="FF0000"/>
                </a:solidFill>
                <a:latin typeface="Arial" charset="0"/>
              </a:rPr>
              <a:t>0,7</a:t>
            </a:r>
          </a:p>
        </p:txBody>
      </p:sp>
      <p:sp>
        <p:nvSpPr>
          <p:cNvPr id="262163" name="Text Box 19"/>
          <p:cNvSpPr txBox="1">
            <a:spLocks noChangeArrowheads="1"/>
          </p:cNvSpPr>
          <p:nvPr/>
        </p:nvSpPr>
        <p:spPr bwMode="auto">
          <a:xfrm>
            <a:off x="3260725" y="908050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 b="1">
                <a:solidFill>
                  <a:srgbClr val="FF0000"/>
                </a:solidFill>
                <a:latin typeface="Arial" charset="0"/>
              </a:rPr>
              <a:t>0,1</a:t>
            </a:r>
          </a:p>
        </p:txBody>
      </p:sp>
      <p:sp>
        <p:nvSpPr>
          <p:cNvPr id="262164" name="Text Box 20"/>
          <p:cNvSpPr txBox="1">
            <a:spLocks noChangeArrowheads="1"/>
          </p:cNvSpPr>
          <p:nvPr/>
        </p:nvSpPr>
        <p:spPr bwMode="auto">
          <a:xfrm>
            <a:off x="3260725" y="2997200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 b="1">
                <a:solidFill>
                  <a:srgbClr val="FF0000"/>
                </a:solidFill>
                <a:latin typeface="Arial" charset="0"/>
              </a:rPr>
              <a:t>0,2</a:t>
            </a:r>
          </a:p>
        </p:txBody>
      </p:sp>
      <p:sp>
        <p:nvSpPr>
          <p:cNvPr id="262165" name="Text Box 21"/>
          <p:cNvSpPr txBox="1">
            <a:spLocks noChangeArrowheads="1"/>
          </p:cNvSpPr>
          <p:nvPr/>
        </p:nvSpPr>
        <p:spPr bwMode="auto">
          <a:xfrm>
            <a:off x="1363663" y="3178175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 b="1">
                <a:solidFill>
                  <a:srgbClr val="FF0000"/>
                </a:solidFill>
                <a:latin typeface="Arial" charset="0"/>
              </a:rPr>
              <a:t>0,3</a:t>
            </a:r>
          </a:p>
        </p:txBody>
      </p:sp>
      <p:sp>
        <p:nvSpPr>
          <p:cNvPr id="262166" name="Text Box 22"/>
          <p:cNvSpPr txBox="1">
            <a:spLocks noChangeArrowheads="1"/>
          </p:cNvSpPr>
          <p:nvPr/>
        </p:nvSpPr>
        <p:spPr bwMode="auto">
          <a:xfrm>
            <a:off x="3208338" y="4183063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0,8</a:t>
            </a:r>
          </a:p>
        </p:txBody>
      </p:sp>
      <p:sp>
        <p:nvSpPr>
          <p:cNvPr id="262167" name="Text Box 23"/>
          <p:cNvSpPr txBox="1">
            <a:spLocks noChangeArrowheads="1"/>
          </p:cNvSpPr>
          <p:nvPr/>
        </p:nvSpPr>
        <p:spPr bwMode="auto">
          <a:xfrm>
            <a:off x="3222625" y="2192338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0,9</a:t>
            </a:r>
          </a:p>
        </p:txBody>
      </p:sp>
      <p:sp>
        <p:nvSpPr>
          <p:cNvPr id="262168" name="Rectangle 24"/>
          <p:cNvSpPr>
            <a:spLocks noChangeArrowheads="1"/>
          </p:cNvSpPr>
          <p:nvPr/>
        </p:nvSpPr>
        <p:spPr bwMode="auto">
          <a:xfrm>
            <a:off x="1350963" y="1730375"/>
            <a:ext cx="457200" cy="1828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262169" name="Rectangle 25"/>
          <p:cNvSpPr>
            <a:spLocks noChangeArrowheads="1"/>
          </p:cNvSpPr>
          <p:nvPr/>
        </p:nvSpPr>
        <p:spPr bwMode="auto">
          <a:xfrm>
            <a:off x="3255963" y="815975"/>
            <a:ext cx="457200" cy="17526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262170" name="Rectangle 26"/>
          <p:cNvSpPr>
            <a:spLocks noChangeArrowheads="1"/>
          </p:cNvSpPr>
          <p:nvPr/>
        </p:nvSpPr>
        <p:spPr bwMode="auto">
          <a:xfrm>
            <a:off x="3255963" y="2949575"/>
            <a:ext cx="457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262171" name="Rectangle 27"/>
          <p:cNvSpPr>
            <a:spLocks noChangeArrowheads="1"/>
          </p:cNvSpPr>
          <p:nvPr/>
        </p:nvSpPr>
        <p:spPr bwMode="auto">
          <a:xfrm>
            <a:off x="2193925" y="3479800"/>
            <a:ext cx="790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900">
                <a:latin typeface="Arial" charset="0"/>
              </a:rPr>
              <a:t>Mujer</a:t>
            </a:r>
          </a:p>
        </p:txBody>
      </p:sp>
      <p:sp>
        <p:nvSpPr>
          <p:cNvPr id="262172" name="Rectangle 28"/>
          <p:cNvSpPr>
            <a:spLocks noChangeArrowheads="1"/>
          </p:cNvSpPr>
          <p:nvPr/>
        </p:nvSpPr>
        <p:spPr bwMode="auto">
          <a:xfrm>
            <a:off x="5510213" y="995363"/>
            <a:ext cx="338296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i="1"/>
              <a:t>En el problema anterior: Se elige a un individuo al azar </a:t>
            </a:r>
          </a:p>
          <a:p>
            <a:r>
              <a:rPr lang="es-ES" i="1"/>
              <a:t>y resulta fumador. ¿Cuál es la </a:t>
            </a:r>
          </a:p>
          <a:p>
            <a:r>
              <a:rPr lang="es-ES" i="1"/>
              <a:t>probabilidad de que sea una mujer?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7909-B5F1-4100-881E-A1A7BB2ED1AB}" type="slidenum">
              <a:rPr lang="es-ES"/>
              <a:pPr/>
              <a:t>23</a:t>
            </a:fld>
            <a:endParaRPr lang="es-E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76250"/>
          </a:xfrm>
        </p:spPr>
        <p:txBody>
          <a:bodyPr/>
          <a:lstStyle/>
          <a:p>
            <a:r>
              <a:rPr lang="es-ES" sz="3600"/>
              <a:t>Ejemplo: Pruebas diagnósticas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79488"/>
            <a:ext cx="8959850" cy="568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sz="2400"/>
              <a:t>Las pruebas o tests de diagnóstico se evalúan con anterioridad sobre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/>
              <a:t>dos grupos de individuos: sanos y enfermos. De modo frecuentista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/>
              <a:t>se estima: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400"/>
          </a:p>
          <a:p>
            <a:pPr lvl="1">
              <a:lnSpc>
                <a:spcPct val="80000"/>
              </a:lnSpc>
            </a:pPr>
            <a:r>
              <a:rPr lang="es-ES" sz="2400">
                <a:solidFill>
                  <a:srgbClr val="FF0000"/>
                </a:solidFill>
              </a:rPr>
              <a:t>Sensibilidad</a:t>
            </a:r>
            <a:r>
              <a:rPr lang="es-ES" sz="2400"/>
              <a:t> (verdaderos +) = Tasa de acierto sobre enfermos.</a:t>
            </a:r>
          </a:p>
          <a:p>
            <a:pPr lvl="1">
              <a:lnSpc>
                <a:spcPct val="80000"/>
              </a:lnSpc>
            </a:pPr>
            <a:r>
              <a:rPr lang="es-ES" sz="2400">
                <a:solidFill>
                  <a:srgbClr val="FF0000"/>
                </a:solidFill>
              </a:rPr>
              <a:t>Especificidad</a:t>
            </a:r>
            <a:r>
              <a:rPr lang="es-ES" sz="2400"/>
              <a:t> (verdaderos -) = Tasa de acierto sobre sanos.</a:t>
            </a:r>
          </a:p>
          <a:p>
            <a:pPr lvl="1">
              <a:lnSpc>
                <a:spcPct val="80000"/>
              </a:lnSpc>
            </a:pPr>
            <a:endParaRPr lang="es-ES" sz="2400"/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/>
              <a:t>A partir de lo anterior y usando el teorema de Bayes, podemos calcular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/>
              <a:t>las probabilidades </a:t>
            </a:r>
            <a:r>
              <a:rPr lang="es-ES" sz="2400" i="1"/>
              <a:t>a posteriori</a:t>
            </a:r>
            <a:r>
              <a:rPr lang="es-ES" sz="2400"/>
              <a:t> (en función de los resultados del test) de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/>
              <a:t>los llamados índices predictivos: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400"/>
          </a:p>
          <a:p>
            <a:pPr lvl="1">
              <a:lnSpc>
                <a:spcPct val="80000"/>
              </a:lnSpc>
            </a:pPr>
            <a:r>
              <a:rPr lang="es-ES" sz="2400"/>
              <a:t>P(Enfermo | Test +) = </a:t>
            </a:r>
            <a:r>
              <a:rPr lang="es-ES" sz="2400">
                <a:solidFill>
                  <a:srgbClr val="FF3300"/>
                </a:solidFill>
              </a:rPr>
              <a:t>Índice predictivo positivo</a:t>
            </a:r>
          </a:p>
          <a:p>
            <a:pPr lvl="1">
              <a:lnSpc>
                <a:spcPct val="80000"/>
              </a:lnSpc>
            </a:pPr>
            <a:r>
              <a:rPr lang="es-ES" sz="2400"/>
              <a:t>P(Sano | Test -) = </a:t>
            </a:r>
            <a:r>
              <a:rPr lang="es-ES" sz="2400">
                <a:solidFill>
                  <a:srgbClr val="FF0000"/>
                </a:solidFill>
              </a:rPr>
              <a:t>Índice predictivo negativo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FBB6-4384-42AB-BA58-FC6082827DEE}" type="slidenum">
              <a:rPr lang="es-ES"/>
              <a:pPr/>
              <a:t>24</a:t>
            </a:fld>
            <a:endParaRPr lang="es-ES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52400" y="65088"/>
            <a:ext cx="88836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400" i="1"/>
              <a:t>La diabetes afecta al 20% de los individuos que acuden a una consulta. La presencia de glucosuria se usa como indicador de diabetes. Su sensibilidad (la tasa de aciertos sobre enfermos) es de 0,3 y la especificidad (tasa de aciertos sobre sanos) de 0,99. Calcular los índices predictivos (</a:t>
            </a:r>
            <a:r>
              <a:rPr lang="es-ES" sz="2000"/>
              <a:t>P(Enfermo | Test +) = Índice predictivo positivo y </a:t>
            </a:r>
          </a:p>
          <a:p>
            <a:pPr>
              <a:spcBef>
                <a:spcPct val="20000"/>
              </a:spcBef>
            </a:pPr>
            <a:r>
              <a:rPr lang="es-ES" sz="2000"/>
              <a:t>P(Sano | Test -) = Índice predictivo negativo).</a:t>
            </a:r>
          </a:p>
          <a:p>
            <a:endParaRPr lang="es-ES" sz="2000" i="1"/>
          </a:p>
        </p:txBody>
      </p:sp>
      <p:sp>
        <p:nvSpPr>
          <p:cNvPr id="101379" name="Oval 3"/>
          <p:cNvSpPr>
            <a:spLocks noChangeArrowheads="1"/>
          </p:cNvSpPr>
          <p:nvPr/>
        </p:nvSpPr>
        <p:spPr bwMode="auto">
          <a:xfrm>
            <a:off x="715963" y="3789363"/>
            <a:ext cx="113030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Individuo</a:t>
            </a:r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1779588" y="2924175"/>
            <a:ext cx="2725737" cy="1009650"/>
            <a:chOff x="1121" y="1842"/>
            <a:chExt cx="1717" cy="636"/>
          </a:xfrm>
        </p:grpSpPr>
        <p:sp>
          <p:nvSpPr>
            <p:cNvPr id="101381" name="Oval 5"/>
            <p:cNvSpPr>
              <a:spLocks noChangeArrowheads="1"/>
            </p:cNvSpPr>
            <p:nvPr/>
          </p:nvSpPr>
          <p:spPr bwMode="auto">
            <a:xfrm>
              <a:off x="2127" y="1842"/>
              <a:ext cx="711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Enfermo</a:t>
              </a:r>
            </a:p>
          </p:txBody>
        </p:sp>
        <p:sp>
          <p:nvSpPr>
            <p:cNvPr id="101382" name="Line 6"/>
            <p:cNvSpPr>
              <a:spLocks noChangeShapeType="1"/>
            </p:cNvSpPr>
            <p:nvPr/>
          </p:nvSpPr>
          <p:spPr bwMode="auto">
            <a:xfrm flipV="1">
              <a:off x="1121" y="2114"/>
              <a:ext cx="1006" cy="3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1779588" y="4510088"/>
            <a:ext cx="2660650" cy="1150937"/>
            <a:chOff x="1121" y="2841"/>
            <a:chExt cx="1676" cy="725"/>
          </a:xfrm>
        </p:grpSpPr>
        <p:sp>
          <p:nvSpPr>
            <p:cNvPr id="101384" name="Oval 8"/>
            <p:cNvSpPr>
              <a:spLocks noChangeArrowheads="1"/>
            </p:cNvSpPr>
            <p:nvPr/>
          </p:nvSpPr>
          <p:spPr bwMode="auto">
            <a:xfrm>
              <a:off x="2085" y="3022"/>
              <a:ext cx="712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Sano</a:t>
              </a:r>
            </a:p>
          </p:txBody>
        </p:sp>
        <p:sp>
          <p:nvSpPr>
            <p:cNvPr id="101385" name="Line 9"/>
            <p:cNvSpPr>
              <a:spLocks noChangeShapeType="1"/>
            </p:cNvSpPr>
            <p:nvPr/>
          </p:nvSpPr>
          <p:spPr bwMode="auto">
            <a:xfrm>
              <a:off x="1121" y="2841"/>
              <a:ext cx="922" cy="4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1386" name="Group 10"/>
          <p:cNvGrpSpPr>
            <a:grpSpLocks/>
          </p:cNvGrpSpPr>
          <p:nvPr/>
        </p:nvGrpSpPr>
        <p:grpSpPr bwMode="auto">
          <a:xfrm>
            <a:off x="4440238" y="2060575"/>
            <a:ext cx="3587750" cy="2159000"/>
            <a:chOff x="2797" y="1298"/>
            <a:chExt cx="2260" cy="1360"/>
          </a:xfrm>
        </p:grpSpPr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4346" y="2114"/>
              <a:ext cx="711" cy="544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T-</a:t>
              </a:r>
            </a:p>
          </p:txBody>
        </p:sp>
        <p:sp>
          <p:nvSpPr>
            <p:cNvPr id="101388" name="Oval 12"/>
            <p:cNvSpPr>
              <a:spLocks noChangeArrowheads="1"/>
            </p:cNvSpPr>
            <p:nvPr/>
          </p:nvSpPr>
          <p:spPr bwMode="auto">
            <a:xfrm>
              <a:off x="4346" y="1298"/>
              <a:ext cx="711" cy="5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T+</a:t>
              </a:r>
            </a:p>
          </p:txBody>
        </p:sp>
        <p:sp>
          <p:nvSpPr>
            <p:cNvPr id="101389" name="Line 13"/>
            <p:cNvSpPr>
              <a:spLocks noChangeShapeType="1"/>
            </p:cNvSpPr>
            <p:nvPr/>
          </p:nvSpPr>
          <p:spPr bwMode="auto">
            <a:xfrm flipV="1">
              <a:off x="2797" y="1570"/>
              <a:ext cx="1506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101390" name="Line 14"/>
            <p:cNvSpPr>
              <a:spLocks noChangeShapeType="1"/>
            </p:cNvSpPr>
            <p:nvPr/>
          </p:nvSpPr>
          <p:spPr bwMode="auto">
            <a:xfrm>
              <a:off x="2797" y="2251"/>
              <a:ext cx="1506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1391" name="Group 15"/>
          <p:cNvGrpSpPr>
            <a:grpSpLocks/>
          </p:cNvGrpSpPr>
          <p:nvPr/>
        </p:nvGrpSpPr>
        <p:grpSpPr bwMode="auto">
          <a:xfrm>
            <a:off x="4440238" y="4508500"/>
            <a:ext cx="3587750" cy="2160588"/>
            <a:chOff x="2797" y="2840"/>
            <a:chExt cx="2260" cy="1361"/>
          </a:xfrm>
        </p:grpSpPr>
        <p:sp>
          <p:nvSpPr>
            <p:cNvPr id="101392" name="Oval 16"/>
            <p:cNvSpPr>
              <a:spLocks noChangeArrowheads="1"/>
            </p:cNvSpPr>
            <p:nvPr/>
          </p:nvSpPr>
          <p:spPr bwMode="auto">
            <a:xfrm>
              <a:off x="4303" y="3657"/>
              <a:ext cx="712" cy="5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T-</a:t>
              </a:r>
            </a:p>
          </p:txBody>
        </p:sp>
        <p:sp>
          <p:nvSpPr>
            <p:cNvPr id="101393" name="Oval 17"/>
            <p:cNvSpPr>
              <a:spLocks noChangeArrowheads="1"/>
            </p:cNvSpPr>
            <p:nvPr/>
          </p:nvSpPr>
          <p:spPr bwMode="auto">
            <a:xfrm>
              <a:off x="4346" y="2840"/>
              <a:ext cx="711" cy="544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T+</a:t>
              </a:r>
            </a:p>
          </p:txBody>
        </p:sp>
        <p:sp>
          <p:nvSpPr>
            <p:cNvPr id="101394" name="Line 18"/>
            <p:cNvSpPr>
              <a:spLocks noChangeShapeType="1"/>
            </p:cNvSpPr>
            <p:nvPr/>
          </p:nvSpPr>
          <p:spPr bwMode="auto">
            <a:xfrm flipV="1">
              <a:off x="2839" y="3067"/>
              <a:ext cx="1464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101395" name="Line 19"/>
            <p:cNvSpPr>
              <a:spLocks noChangeShapeType="1"/>
            </p:cNvSpPr>
            <p:nvPr/>
          </p:nvSpPr>
          <p:spPr bwMode="auto">
            <a:xfrm>
              <a:off x="2797" y="3430"/>
              <a:ext cx="1465" cy="4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5076825" y="2349500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0,3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4859338" y="4508500"/>
            <a:ext cx="17510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1 - 0,99 = 0,01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4932363" y="3789363"/>
            <a:ext cx="14811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1 - 0,3 = 0,7</a:t>
            </a:r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5292725" y="5935663"/>
            <a:ext cx="655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900">
                <a:latin typeface="Arial" charset="0"/>
              </a:rPr>
              <a:t>0,99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1908175" y="3141663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0,2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1258888" y="5013325"/>
            <a:ext cx="14811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1 - 0,2 = 0,8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101396" grpId="0"/>
      <p:bldP spid="101397" grpId="0"/>
      <p:bldP spid="101398" grpId="0"/>
      <p:bldP spid="101399" grpId="0"/>
      <p:bldP spid="101400" grpId="0"/>
      <p:bldP spid="1014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7E7-CEBC-4D1C-86E6-B158FA5559AE}" type="slidenum">
              <a:rPr lang="es-ES"/>
              <a:pPr/>
              <a:t>25</a:t>
            </a:fld>
            <a:endParaRPr lang="es-ES"/>
          </a:p>
        </p:txBody>
      </p:sp>
      <p:graphicFrame>
        <p:nvGraphicFramePr>
          <p:cNvPr id="102402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1188" y="1628775"/>
          <a:ext cx="427513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1" name="Ecuación" r:id="rId4" imgW="1765080" imgH="419040" progId="Equation.3">
                  <p:embed/>
                </p:oleObj>
              </mc:Choice>
              <mc:Fallback>
                <p:oleObj name="Ecuación" r:id="rId4" imgW="17650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28775"/>
                        <a:ext cx="4275137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46088" y="65088"/>
            <a:ext cx="858996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400"/>
              <a:t>Los índices predictivos son: la probabilidad de que, sabiendo que </a:t>
            </a:r>
          </a:p>
          <a:p>
            <a:pPr>
              <a:spcBef>
                <a:spcPct val="20000"/>
              </a:spcBef>
            </a:pPr>
            <a:r>
              <a:rPr lang="es-ES" sz="2400"/>
              <a:t>el test sea positivo, el paciente sea diabético y la probabilidad de </a:t>
            </a:r>
          </a:p>
          <a:p>
            <a:pPr>
              <a:spcBef>
                <a:spcPct val="20000"/>
              </a:spcBef>
            </a:pPr>
            <a:r>
              <a:rPr lang="es-ES" sz="2400"/>
              <a:t>que, sabiendo que el test es negativo, el paciente está sano.</a:t>
            </a:r>
          </a:p>
          <a:p>
            <a:endParaRPr lang="es-ES" sz="2400"/>
          </a:p>
        </p:txBody>
      </p:sp>
      <p:graphicFrame>
        <p:nvGraphicFramePr>
          <p:cNvPr id="102404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2" name="Ecuación" r:id="rId6" imgW="0" imgH="0" progId="Equation.3">
                  <p:embed/>
                </p:oleObj>
              </mc:Choice>
              <mc:Fallback>
                <p:oleObj name="Ecuación" r:id="rId6" imgW="0" imgH="0" progId="Equation.3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715963" y="4779963"/>
            <a:ext cx="1130300" cy="5667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Individuo</a:t>
            </a:r>
          </a:p>
        </p:txBody>
      </p:sp>
      <p:grpSp>
        <p:nvGrpSpPr>
          <p:cNvPr id="102406" name="Group 6"/>
          <p:cNvGrpSpPr>
            <a:grpSpLocks/>
          </p:cNvGrpSpPr>
          <p:nvPr/>
        </p:nvGrpSpPr>
        <p:grpSpPr bwMode="auto">
          <a:xfrm>
            <a:off x="1779588" y="4211638"/>
            <a:ext cx="2725737" cy="661987"/>
            <a:chOff x="1121" y="1842"/>
            <a:chExt cx="1717" cy="636"/>
          </a:xfrm>
        </p:grpSpPr>
        <p:sp>
          <p:nvSpPr>
            <p:cNvPr id="102407" name="Oval 7"/>
            <p:cNvSpPr>
              <a:spLocks noChangeArrowheads="1"/>
            </p:cNvSpPr>
            <p:nvPr/>
          </p:nvSpPr>
          <p:spPr bwMode="auto">
            <a:xfrm>
              <a:off x="2127" y="1842"/>
              <a:ext cx="711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Enfermo</a:t>
              </a:r>
            </a:p>
          </p:txBody>
        </p:sp>
        <p:sp>
          <p:nvSpPr>
            <p:cNvPr id="102408" name="Line 8"/>
            <p:cNvSpPr>
              <a:spLocks noChangeShapeType="1"/>
            </p:cNvSpPr>
            <p:nvPr/>
          </p:nvSpPr>
          <p:spPr bwMode="auto">
            <a:xfrm flipV="1">
              <a:off x="1121" y="2114"/>
              <a:ext cx="1006" cy="3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1779588" y="5253038"/>
            <a:ext cx="2660650" cy="754062"/>
            <a:chOff x="1121" y="2841"/>
            <a:chExt cx="1676" cy="725"/>
          </a:xfrm>
        </p:grpSpPr>
        <p:sp>
          <p:nvSpPr>
            <p:cNvPr id="102410" name="Oval 10"/>
            <p:cNvSpPr>
              <a:spLocks noChangeArrowheads="1"/>
            </p:cNvSpPr>
            <p:nvPr/>
          </p:nvSpPr>
          <p:spPr bwMode="auto">
            <a:xfrm>
              <a:off x="2085" y="3022"/>
              <a:ext cx="712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Sano</a:t>
              </a:r>
            </a:p>
          </p:txBody>
        </p:sp>
        <p:sp>
          <p:nvSpPr>
            <p:cNvPr id="102411" name="Line 11"/>
            <p:cNvSpPr>
              <a:spLocks noChangeShapeType="1"/>
            </p:cNvSpPr>
            <p:nvPr/>
          </p:nvSpPr>
          <p:spPr bwMode="auto">
            <a:xfrm>
              <a:off x="1121" y="2841"/>
              <a:ext cx="922" cy="4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2412" name="Group 12"/>
          <p:cNvGrpSpPr>
            <a:grpSpLocks/>
          </p:cNvGrpSpPr>
          <p:nvPr/>
        </p:nvGrpSpPr>
        <p:grpSpPr bwMode="auto">
          <a:xfrm>
            <a:off x="4440238" y="3644900"/>
            <a:ext cx="3587750" cy="1416050"/>
            <a:chOff x="2797" y="1298"/>
            <a:chExt cx="2260" cy="1360"/>
          </a:xfrm>
        </p:grpSpPr>
        <p:sp>
          <p:nvSpPr>
            <p:cNvPr id="102413" name="Oval 13"/>
            <p:cNvSpPr>
              <a:spLocks noChangeArrowheads="1"/>
            </p:cNvSpPr>
            <p:nvPr/>
          </p:nvSpPr>
          <p:spPr bwMode="auto">
            <a:xfrm>
              <a:off x="4346" y="2114"/>
              <a:ext cx="711" cy="544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T-</a:t>
              </a:r>
            </a:p>
          </p:txBody>
        </p:sp>
        <p:sp>
          <p:nvSpPr>
            <p:cNvPr id="102414" name="Oval 14"/>
            <p:cNvSpPr>
              <a:spLocks noChangeArrowheads="1"/>
            </p:cNvSpPr>
            <p:nvPr/>
          </p:nvSpPr>
          <p:spPr bwMode="auto">
            <a:xfrm>
              <a:off x="4346" y="1298"/>
              <a:ext cx="711" cy="5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T+</a:t>
              </a:r>
            </a:p>
          </p:txBody>
        </p:sp>
        <p:sp>
          <p:nvSpPr>
            <p:cNvPr id="102415" name="Line 15"/>
            <p:cNvSpPr>
              <a:spLocks noChangeShapeType="1"/>
            </p:cNvSpPr>
            <p:nvPr/>
          </p:nvSpPr>
          <p:spPr bwMode="auto">
            <a:xfrm flipV="1">
              <a:off x="2797" y="1570"/>
              <a:ext cx="1506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102416" name="Line 16"/>
            <p:cNvSpPr>
              <a:spLocks noChangeShapeType="1"/>
            </p:cNvSpPr>
            <p:nvPr/>
          </p:nvSpPr>
          <p:spPr bwMode="auto">
            <a:xfrm>
              <a:off x="2797" y="2251"/>
              <a:ext cx="1506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2417" name="Group 17"/>
          <p:cNvGrpSpPr>
            <a:grpSpLocks/>
          </p:cNvGrpSpPr>
          <p:nvPr/>
        </p:nvGrpSpPr>
        <p:grpSpPr bwMode="auto">
          <a:xfrm>
            <a:off x="4440238" y="5251450"/>
            <a:ext cx="3587750" cy="1417638"/>
            <a:chOff x="2797" y="2840"/>
            <a:chExt cx="2260" cy="1361"/>
          </a:xfrm>
        </p:grpSpPr>
        <p:sp>
          <p:nvSpPr>
            <p:cNvPr id="102418" name="Oval 18"/>
            <p:cNvSpPr>
              <a:spLocks noChangeArrowheads="1"/>
            </p:cNvSpPr>
            <p:nvPr/>
          </p:nvSpPr>
          <p:spPr bwMode="auto">
            <a:xfrm>
              <a:off x="4303" y="3657"/>
              <a:ext cx="712" cy="5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T-</a:t>
              </a:r>
            </a:p>
          </p:txBody>
        </p:sp>
        <p:sp>
          <p:nvSpPr>
            <p:cNvPr id="102419" name="Oval 19"/>
            <p:cNvSpPr>
              <a:spLocks noChangeArrowheads="1"/>
            </p:cNvSpPr>
            <p:nvPr/>
          </p:nvSpPr>
          <p:spPr bwMode="auto">
            <a:xfrm>
              <a:off x="4346" y="2840"/>
              <a:ext cx="711" cy="544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T+</a:t>
              </a:r>
            </a:p>
          </p:txBody>
        </p:sp>
        <p:sp>
          <p:nvSpPr>
            <p:cNvPr id="102420" name="Line 20"/>
            <p:cNvSpPr>
              <a:spLocks noChangeShapeType="1"/>
            </p:cNvSpPr>
            <p:nvPr/>
          </p:nvSpPr>
          <p:spPr bwMode="auto">
            <a:xfrm flipV="1">
              <a:off x="2839" y="3067"/>
              <a:ext cx="1464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102421" name="Line 21"/>
            <p:cNvSpPr>
              <a:spLocks noChangeShapeType="1"/>
            </p:cNvSpPr>
            <p:nvPr/>
          </p:nvSpPr>
          <p:spPr bwMode="auto">
            <a:xfrm>
              <a:off x="2797" y="3430"/>
              <a:ext cx="1465" cy="4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5076825" y="3833813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0,3</a:t>
            </a: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5068888" y="5229225"/>
            <a:ext cx="6556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0,01</a:t>
            </a:r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4932363" y="4703763"/>
            <a:ext cx="587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 0,7</a:t>
            </a:r>
          </a:p>
        </p:txBody>
      </p:sp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5292725" y="618172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/>
              <a:t>0,99</a:t>
            </a:r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1908175" y="4354513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0,2</a:t>
            </a:r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1979613" y="5516563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0,8</a:t>
            </a:r>
          </a:p>
        </p:txBody>
      </p:sp>
      <p:graphicFrame>
        <p:nvGraphicFramePr>
          <p:cNvPr id="102428" name="Object 28"/>
          <p:cNvGraphicFramePr>
            <a:graphicFrameLocks noChangeAspect="1"/>
          </p:cNvGraphicFramePr>
          <p:nvPr/>
        </p:nvGraphicFramePr>
        <p:xfrm>
          <a:off x="611188" y="2743200"/>
          <a:ext cx="48974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3" name="Ecuación" r:id="rId7" imgW="1866600" imgH="203040" progId="Equation.3">
                  <p:embed/>
                </p:oleObj>
              </mc:Choice>
              <mc:Fallback>
                <p:oleObj name="Ecuación" r:id="rId7" imgW="1866600" imgH="20304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743200"/>
                        <a:ext cx="4897437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9" name="Object 29"/>
          <p:cNvGraphicFramePr>
            <a:graphicFrameLocks noChangeAspect="1"/>
          </p:cNvGraphicFramePr>
          <p:nvPr/>
        </p:nvGraphicFramePr>
        <p:xfrm>
          <a:off x="611188" y="3328988"/>
          <a:ext cx="56515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4" name="Ecuación" r:id="rId9" imgW="2158920" imgH="203040" progId="Equation.3">
                  <p:embed/>
                </p:oleObj>
              </mc:Choice>
              <mc:Fallback>
                <p:oleObj name="Ecuación" r:id="rId9" imgW="2158920" imgH="20304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28988"/>
                        <a:ext cx="5651500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0" name="Object 30"/>
          <p:cNvGraphicFramePr>
            <a:graphicFrameLocks noChangeAspect="1"/>
          </p:cNvGraphicFramePr>
          <p:nvPr/>
        </p:nvGraphicFramePr>
        <p:xfrm>
          <a:off x="4930775" y="1584325"/>
          <a:ext cx="25209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5" name="Ecuación" r:id="rId11" imgW="939600" imgH="419040" progId="Equation.3">
                  <p:embed/>
                </p:oleObj>
              </mc:Choice>
              <mc:Fallback>
                <p:oleObj name="Ecuación" r:id="rId11" imgW="939600" imgH="41904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1584325"/>
                        <a:ext cx="252095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1B7-D4E1-4D33-A986-E3763A54108A}" type="slidenum">
              <a:rPr lang="es-ES"/>
              <a:pPr/>
              <a:t>26</a:t>
            </a:fld>
            <a:endParaRPr lang="es-ES"/>
          </a:p>
        </p:txBody>
      </p:sp>
      <p:graphicFrame>
        <p:nvGraphicFramePr>
          <p:cNvPr id="103426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name="Ecuación" r:id="rId4" imgW="0" imgH="0" progId="Equation.3">
                  <p:embed/>
                </p:oleObj>
              </mc:Choice>
              <mc:Fallback>
                <p:oleObj name="Ecuación" r:id="rId4" imgW="0" imgH="0" progId="Equation.3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715963" y="4779963"/>
            <a:ext cx="1130300" cy="5667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87425"/>
            <a:r>
              <a:rPr lang="es-ES" sz="1900">
                <a:latin typeface="Arial" charset="0"/>
              </a:rPr>
              <a:t>Individuo</a:t>
            </a:r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1779588" y="4211638"/>
            <a:ext cx="2725737" cy="661987"/>
            <a:chOff x="1121" y="1842"/>
            <a:chExt cx="1717" cy="636"/>
          </a:xfrm>
        </p:grpSpPr>
        <p:sp>
          <p:nvSpPr>
            <p:cNvPr id="103429" name="Oval 5"/>
            <p:cNvSpPr>
              <a:spLocks noChangeArrowheads="1"/>
            </p:cNvSpPr>
            <p:nvPr/>
          </p:nvSpPr>
          <p:spPr bwMode="auto">
            <a:xfrm>
              <a:off x="2127" y="1842"/>
              <a:ext cx="711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Enfermo</a:t>
              </a:r>
            </a:p>
          </p:txBody>
        </p:sp>
        <p:sp>
          <p:nvSpPr>
            <p:cNvPr id="103430" name="Line 6"/>
            <p:cNvSpPr>
              <a:spLocks noChangeShapeType="1"/>
            </p:cNvSpPr>
            <p:nvPr/>
          </p:nvSpPr>
          <p:spPr bwMode="auto">
            <a:xfrm flipV="1">
              <a:off x="1121" y="2114"/>
              <a:ext cx="1006" cy="3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3431" name="Group 7"/>
          <p:cNvGrpSpPr>
            <a:grpSpLocks/>
          </p:cNvGrpSpPr>
          <p:nvPr/>
        </p:nvGrpSpPr>
        <p:grpSpPr bwMode="auto">
          <a:xfrm>
            <a:off x="1779588" y="5253038"/>
            <a:ext cx="2660650" cy="754062"/>
            <a:chOff x="1121" y="2841"/>
            <a:chExt cx="1676" cy="725"/>
          </a:xfrm>
        </p:grpSpPr>
        <p:sp>
          <p:nvSpPr>
            <p:cNvPr id="103432" name="Oval 8"/>
            <p:cNvSpPr>
              <a:spLocks noChangeArrowheads="1"/>
            </p:cNvSpPr>
            <p:nvPr/>
          </p:nvSpPr>
          <p:spPr bwMode="auto">
            <a:xfrm>
              <a:off x="2085" y="3022"/>
              <a:ext cx="712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Sano</a:t>
              </a:r>
            </a:p>
          </p:txBody>
        </p:sp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>
              <a:off x="1121" y="2841"/>
              <a:ext cx="922" cy="4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3434" name="Group 10"/>
          <p:cNvGrpSpPr>
            <a:grpSpLocks/>
          </p:cNvGrpSpPr>
          <p:nvPr/>
        </p:nvGrpSpPr>
        <p:grpSpPr bwMode="auto">
          <a:xfrm>
            <a:off x="4440238" y="3644900"/>
            <a:ext cx="3587750" cy="1416050"/>
            <a:chOff x="2797" y="1298"/>
            <a:chExt cx="2260" cy="1360"/>
          </a:xfrm>
        </p:grpSpPr>
        <p:sp>
          <p:nvSpPr>
            <p:cNvPr id="103435" name="Oval 11"/>
            <p:cNvSpPr>
              <a:spLocks noChangeArrowheads="1"/>
            </p:cNvSpPr>
            <p:nvPr/>
          </p:nvSpPr>
          <p:spPr bwMode="auto">
            <a:xfrm>
              <a:off x="4346" y="2114"/>
              <a:ext cx="711" cy="544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T-</a:t>
              </a:r>
            </a:p>
          </p:txBody>
        </p:sp>
        <p:sp>
          <p:nvSpPr>
            <p:cNvPr id="103436" name="Oval 12"/>
            <p:cNvSpPr>
              <a:spLocks noChangeArrowheads="1"/>
            </p:cNvSpPr>
            <p:nvPr/>
          </p:nvSpPr>
          <p:spPr bwMode="auto">
            <a:xfrm>
              <a:off x="4346" y="1298"/>
              <a:ext cx="711" cy="5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T+</a:t>
              </a:r>
            </a:p>
          </p:txBody>
        </p:sp>
        <p:sp>
          <p:nvSpPr>
            <p:cNvPr id="103437" name="Line 13"/>
            <p:cNvSpPr>
              <a:spLocks noChangeShapeType="1"/>
            </p:cNvSpPr>
            <p:nvPr/>
          </p:nvSpPr>
          <p:spPr bwMode="auto">
            <a:xfrm flipV="1">
              <a:off x="2797" y="1570"/>
              <a:ext cx="1506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103438" name="Line 14"/>
            <p:cNvSpPr>
              <a:spLocks noChangeShapeType="1"/>
            </p:cNvSpPr>
            <p:nvPr/>
          </p:nvSpPr>
          <p:spPr bwMode="auto">
            <a:xfrm>
              <a:off x="2797" y="2251"/>
              <a:ext cx="1506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3439" name="Group 15"/>
          <p:cNvGrpSpPr>
            <a:grpSpLocks/>
          </p:cNvGrpSpPr>
          <p:nvPr/>
        </p:nvGrpSpPr>
        <p:grpSpPr bwMode="auto">
          <a:xfrm>
            <a:off x="4440238" y="5251450"/>
            <a:ext cx="3587750" cy="1417638"/>
            <a:chOff x="2797" y="2840"/>
            <a:chExt cx="2260" cy="1361"/>
          </a:xfrm>
        </p:grpSpPr>
        <p:sp>
          <p:nvSpPr>
            <p:cNvPr id="103440" name="Oval 16"/>
            <p:cNvSpPr>
              <a:spLocks noChangeArrowheads="1"/>
            </p:cNvSpPr>
            <p:nvPr/>
          </p:nvSpPr>
          <p:spPr bwMode="auto">
            <a:xfrm>
              <a:off x="4303" y="3657"/>
              <a:ext cx="712" cy="5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T-</a:t>
              </a:r>
            </a:p>
          </p:txBody>
        </p:sp>
        <p:sp>
          <p:nvSpPr>
            <p:cNvPr id="103441" name="Oval 17"/>
            <p:cNvSpPr>
              <a:spLocks noChangeArrowheads="1"/>
            </p:cNvSpPr>
            <p:nvPr/>
          </p:nvSpPr>
          <p:spPr bwMode="auto">
            <a:xfrm>
              <a:off x="4346" y="2840"/>
              <a:ext cx="711" cy="544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87425"/>
              <a:r>
                <a:rPr lang="es-ES" sz="1900">
                  <a:latin typeface="Arial" charset="0"/>
                </a:rPr>
                <a:t>T+</a:t>
              </a:r>
            </a:p>
          </p:txBody>
        </p:sp>
        <p:sp>
          <p:nvSpPr>
            <p:cNvPr id="103442" name="Line 18"/>
            <p:cNvSpPr>
              <a:spLocks noChangeShapeType="1"/>
            </p:cNvSpPr>
            <p:nvPr/>
          </p:nvSpPr>
          <p:spPr bwMode="auto">
            <a:xfrm flipV="1">
              <a:off x="2839" y="3067"/>
              <a:ext cx="1464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>
              <a:off x="2797" y="3430"/>
              <a:ext cx="1465" cy="4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076825" y="3833813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0,3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068888" y="5229225"/>
            <a:ext cx="6556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0,01</a:t>
            </a: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4932363" y="4703763"/>
            <a:ext cx="587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 0,7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5292725" y="6181725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/>
              <a:t>0,99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1908175" y="4354513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0,2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1979613" y="5516563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0,8</a:t>
            </a:r>
          </a:p>
        </p:txBody>
      </p:sp>
      <p:graphicFrame>
        <p:nvGraphicFramePr>
          <p:cNvPr id="103450" name="Object 2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42988" y="1773238"/>
          <a:ext cx="40322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Ecuación" r:id="rId5" imgW="1701720" imgH="419040" progId="Equation.3">
                  <p:embed/>
                </p:oleObj>
              </mc:Choice>
              <mc:Fallback>
                <p:oleObj name="Ecuación" r:id="rId5" imgW="1701720" imgH="4190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73238"/>
                        <a:ext cx="403225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51" name="Object 27"/>
          <p:cNvGraphicFramePr>
            <a:graphicFrameLocks noChangeAspect="1"/>
          </p:cNvGraphicFramePr>
          <p:nvPr/>
        </p:nvGraphicFramePr>
        <p:xfrm>
          <a:off x="900113" y="260350"/>
          <a:ext cx="48926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4" name="Ecuación" r:id="rId7" imgW="1993680" imgH="419040" progId="Equation.3">
                  <p:embed/>
                </p:oleObj>
              </mc:Choice>
              <mc:Fallback>
                <p:oleObj name="Ecuación" r:id="rId7" imgW="1993680" imgH="41904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489267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E90-EEBD-415F-B9A0-DE4235CFE135}" type="slidenum">
              <a:rPr lang="es-ES"/>
              <a:pPr/>
              <a:t>27</a:t>
            </a:fld>
            <a:endParaRPr lang="es-E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0" y="0"/>
            <a:ext cx="7772400" cy="1143000"/>
          </a:xfrm>
        </p:spPr>
        <p:txBody>
          <a:bodyPr/>
          <a:lstStyle/>
          <a:p>
            <a:r>
              <a:rPr lang="es-ES" sz="2800"/>
              <a:t>Observaciones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1196975"/>
            <a:ext cx="5119688" cy="5256213"/>
          </a:xfrm>
        </p:spPr>
        <p:txBody>
          <a:bodyPr/>
          <a:lstStyle/>
          <a:p>
            <a:pPr marL="369888" indent="-369888" defTabSz="987425"/>
            <a:r>
              <a:rPr lang="es-ES" sz="2100"/>
              <a:t>En el ejemplo anterior, al llegar un individuo a la consulta tenemos una idea </a:t>
            </a:r>
            <a:r>
              <a:rPr lang="es-ES" sz="2100" i="1">
                <a:solidFill>
                  <a:srgbClr val="339933"/>
                </a:solidFill>
              </a:rPr>
              <a:t>a priori</a:t>
            </a:r>
            <a:r>
              <a:rPr lang="es-ES" sz="2100"/>
              <a:t> sobre la probabilidad de que tenga una enfermedad.</a:t>
            </a:r>
          </a:p>
          <a:p>
            <a:pPr marL="369888" indent="-369888" defTabSz="987425"/>
            <a:endParaRPr lang="es-ES" sz="2100"/>
          </a:p>
          <a:p>
            <a:pPr marL="369888" indent="-369888" defTabSz="987425"/>
            <a:r>
              <a:rPr lang="es-ES" sz="2100"/>
              <a:t>A continuación se le pasa una </a:t>
            </a:r>
            <a:r>
              <a:rPr lang="es-ES" sz="2100">
                <a:solidFill>
                  <a:srgbClr val="0066FF"/>
                </a:solidFill>
              </a:rPr>
              <a:t>prueba diagnóstica</a:t>
            </a:r>
            <a:r>
              <a:rPr lang="es-ES" sz="2100"/>
              <a:t> que nos aportará nueva información: Presenta glucosuria o no.</a:t>
            </a:r>
          </a:p>
          <a:p>
            <a:pPr marL="369888" indent="-369888" defTabSz="987425"/>
            <a:endParaRPr lang="es-ES" sz="2100"/>
          </a:p>
          <a:p>
            <a:pPr marL="369888" indent="-369888" defTabSz="987425"/>
            <a:r>
              <a:rPr lang="es-ES" sz="2100"/>
              <a:t>En función del resultado tenemos una nueva idea (</a:t>
            </a:r>
            <a:r>
              <a:rPr lang="es-ES" sz="2100" i="1">
                <a:solidFill>
                  <a:srgbClr val="339933"/>
                </a:solidFill>
              </a:rPr>
              <a:t>a posteriori</a:t>
            </a:r>
            <a:r>
              <a:rPr lang="es-ES" sz="2100"/>
              <a:t>) sobre la probabilidad de que esté enfermo.</a:t>
            </a:r>
          </a:p>
          <a:p>
            <a:pPr marL="801688" lvl="1" indent="-307975" defTabSz="987425"/>
            <a:r>
              <a:rPr lang="es-ES" sz="2000"/>
              <a:t>Nuestra opinión a priori ha sido modificada por el resultado de un experimento. </a:t>
            </a:r>
          </a:p>
          <a:p>
            <a:pPr marL="801688" lvl="1" indent="-307975" defTabSz="987425">
              <a:buFontTx/>
              <a:buNone/>
            </a:pPr>
            <a:endParaRPr lang="es-ES" sz="2000"/>
          </a:p>
          <a:p>
            <a:pPr marL="801688" lvl="1" indent="-307975" defTabSz="987425">
              <a:buFontTx/>
              <a:buNone/>
            </a:pPr>
            <a:endParaRPr lang="es-ES" sz="2000"/>
          </a:p>
        </p:txBody>
      </p:sp>
      <p:pic>
        <p:nvPicPr>
          <p:cNvPr id="104452" name="Picture 4" descr="PE07499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58075" y="3001963"/>
            <a:ext cx="1081088" cy="966787"/>
          </a:xfrm>
          <a:noFill/>
          <a:ln/>
        </p:spPr>
      </p:pic>
      <p:pic>
        <p:nvPicPr>
          <p:cNvPr id="104453" name="Picture 5" descr="BD10609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21275" y="549275"/>
            <a:ext cx="1246188" cy="1847850"/>
          </a:xfrm>
          <a:noFill/>
          <a:ln/>
        </p:spPr>
      </p:pic>
      <p:pic>
        <p:nvPicPr>
          <p:cNvPr id="104454" name="Picture 6" descr="BD1060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8925" y="4437063"/>
            <a:ext cx="12461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367463" y="476250"/>
            <a:ext cx="25241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87425"/>
            <a:r>
              <a:rPr lang="es-ES" sz="1700">
                <a:latin typeface="Arial" charset="0"/>
              </a:rPr>
              <a:t>-¿Qué probabilidad tengo de estar enfermo?</a:t>
            </a:r>
          </a:p>
          <a:p>
            <a:pPr defTabSz="987425"/>
            <a:endParaRPr lang="es-ES" sz="1700">
              <a:latin typeface="Arial" charset="0"/>
            </a:endParaRPr>
          </a:p>
          <a:p>
            <a:pPr defTabSz="987425"/>
            <a:r>
              <a:rPr lang="es-ES" sz="1700">
                <a:latin typeface="Arial" charset="0"/>
              </a:rPr>
              <a:t>- En principio un 20%. Le haremos unas pruebas.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6619875" y="4508500"/>
            <a:ext cx="25241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87425"/>
            <a:r>
              <a:rPr lang="es-ES" sz="1700">
                <a:latin typeface="Arial" charset="0"/>
              </a:rPr>
              <a:t>- Presenta glucosuria. La probabilidad ahora es del 88%.</a:t>
            </a:r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6565900" y="2376488"/>
            <a:ext cx="731838" cy="2276475"/>
          </a:xfrm>
          <a:prstGeom prst="curvedLeftArrow">
            <a:avLst>
              <a:gd name="adj1" fmla="val 62213"/>
              <a:gd name="adj2" fmla="val 124425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  <p:bldP spid="104455" grpId="0" autoUpdateAnimBg="0"/>
      <p:bldP spid="104456" grpId="0" autoUpdateAnimBg="0"/>
      <p:bldP spid="1044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D497-D970-4772-AC1E-113993272199}" type="slidenum">
              <a:rPr lang="es-ES"/>
              <a:pPr/>
              <a:t>28</a:t>
            </a:fld>
            <a:endParaRPr lang="es-ES"/>
          </a:p>
        </p:txBody>
      </p:sp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76200" y="76200"/>
            <a:ext cx="91440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800" i="1">
                <a:latin typeface="AvantGarde Md BT" pitchFamily="34" charset="0"/>
              </a:rPr>
              <a:t>La probabilidad de que una mujer con edad comprendida entre los 40-50 tenga cáncer </a:t>
            </a:r>
          </a:p>
          <a:p>
            <a:pPr>
              <a:spcBef>
                <a:spcPct val="20000"/>
              </a:spcBef>
            </a:pPr>
            <a:r>
              <a:rPr lang="es-ES" sz="1800" i="1">
                <a:latin typeface="AvantGarde Md BT" pitchFamily="34" charset="0"/>
              </a:rPr>
              <a:t>de mama es 0.8%. Si una mujer tiene cáncer de mama, la probabilidad de positivo en test = 90%. Si una mujer no tiene cáncer de mama, la probabilidad de positivo en </a:t>
            </a:r>
          </a:p>
          <a:p>
            <a:pPr>
              <a:spcBef>
                <a:spcPct val="20000"/>
              </a:spcBef>
            </a:pPr>
            <a:r>
              <a:rPr lang="es-ES" sz="1800" i="1">
                <a:latin typeface="AvantGarde Md BT" pitchFamily="34" charset="0"/>
              </a:rPr>
              <a:t>test = 7%. Supongamos que una paciente da positivo en un test. ¿Cuál es la probabilidad de que tenga cáncer de mama? 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481388" y="3235325"/>
            <a:ext cx="19494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300">
                <a:latin typeface="AvantGarde Md BT" pitchFamily="34" charset="0"/>
              </a:rPr>
              <a:t>1000 mujeres</a:t>
            </a:r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 flipH="1">
            <a:off x="3260725" y="3843338"/>
            <a:ext cx="714375" cy="636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122488" y="4435475"/>
            <a:ext cx="54467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" sz="2300">
                <a:latin typeface="AvantGarde Md BT" pitchFamily="34" charset="0"/>
              </a:rPr>
              <a:t> </a:t>
            </a:r>
            <a:r>
              <a:rPr lang="es-ES" sz="2300">
                <a:solidFill>
                  <a:srgbClr val="FF3300"/>
                </a:solidFill>
                <a:latin typeface="AvantGarde Md BT" pitchFamily="34" charset="0"/>
              </a:rPr>
              <a:t>8: enfermas</a:t>
            </a:r>
            <a:r>
              <a:rPr lang="es-ES" sz="2300">
                <a:latin typeface="AvantGarde Md BT" pitchFamily="34" charset="0"/>
              </a:rPr>
              <a:t>                 992: no enfermas</a:t>
            </a:r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 flipH="1">
            <a:off x="1987550" y="4962525"/>
            <a:ext cx="714375" cy="636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927100" y="5568950"/>
            <a:ext cx="77993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" sz="2300">
                <a:latin typeface="AvantGarde Md BT" pitchFamily="34" charset="0"/>
              </a:rPr>
              <a:t> </a:t>
            </a:r>
            <a:r>
              <a:rPr lang="es-ES" sz="2300">
                <a:solidFill>
                  <a:schemeClr val="accent1"/>
                </a:solidFill>
                <a:latin typeface="AvantGarde Md BT" pitchFamily="34" charset="0"/>
              </a:rPr>
              <a:t>7: positivos</a:t>
            </a:r>
            <a:r>
              <a:rPr lang="es-ES" sz="2300">
                <a:latin typeface="AvantGarde Md BT" pitchFamily="34" charset="0"/>
              </a:rPr>
              <a:t>    1: negativo     </a:t>
            </a:r>
            <a:r>
              <a:rPr lang="es-ES" sz="2300">
                <a:solidFill>
                  <a:schemeClr val="accent2"/>
                </a:solidFill>
                <a:latin typeface="AvantGarde Md BT" pitchFamily="34" charset="0"/>
              </a:rPr>
              <a:t>69: positivos</a:t>
            </a:r>
            <a:r>
              <a:rPr lang="es-ES" sz="2300">
                <a:latin typeface="AvantGarde Md BT" pitchFamily="34" charset="0"/>
              </a:rPr>
              <a:t>     923: negativos</a:t>
            </a: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4929188" y="3838575"/>
            <a:ext cx="71755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6459538" y="4943475"/>
            <a:ext cx="71755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>
            <a:off x="5459413" y="4938713"/>
            <a:ext cx="714375" cy="636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2992438" y="4962525"/>
            <a:ext cx="71755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2046288" y="6172200"/>
            <a:ext cx="5332412" cy="455613"/>
          </a:xfrm>
          <a:prstGeom prst="rect">
            <a:avLst/>
          </a:prstGeom>
          <a:solidFill>
            <a:srgbClr val="CA82E4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300">
                <a:latin typeface="AvantGarde Md BT" pitchFamily="34" charset="0"/>
              </a:rPr>
              <a:t>p(enferma | positivo) = 7 / (7+69) </a:t>
            </a:r>
            <a:r>
              <a:rPr lang="es-ES" sz="2300">
                <a:latin typeface="AvantGarde Md BT" pitchFamily="34" charset="0"/>
                <a:sym typeface="Euclid Math One" pitchFamily="18" charset="2"/>
              </a:rPr>
              <a:t>= 0.09</a:t>
            </a:r>
            <a:endParaRPr lang="es-ES" sz="2300">
              <a:latin typeface="AvantGarde Md BT" pitchFamily="34" charset="0"/>
            </a:endParaRPr>
          </a:p>
        </p:txBody>
      </p:sp>
      <p:graphicFrame>
        <p:nvGraphicFramePr>
          <p:cNvPr id="144398" name="Object 14"/>
          <p:cNvGraphicFramePr>
            <a:graphicFrameLocks noGrp="1" noChangeAspect="1"/>
          </p:cNvGraphicFramePr>
          <p:nvPr>
            <p:ph/>
          </p:nvPr>
        </p:nvGraphicFramePr>
        <p:xfrm>
          <a:off x="179388" y="1844675"/>
          <a:ext cx="882015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9" name="Ecuación" r:id="rId4" imgW="4762440" imgH="660240" progId="Equation.3">
                  <p:embed/>
                </p:oleObj>
              </mc:Choice>
              <mc:Fallback>
                <p:oleObj name="Ecuación" r:id="rId4" imgW="4762440" imgH="6602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882015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88" grpId="0" animBg="1"/>
      <p:bldP spid="144389" grpId="0"/>
      <p:bldP spid="144390" grpId="0" animBg="1"/>
      <p:bldP spid="144391" grpId="0"/>
      <p:bldP spid="144392" grpId="0" animBg="1"/>
      <p:bldP spid="144393" grpId="0" animBg="1"/>
      <p:bldP spid="144394" grpId="0" animBg="1"/>
      <p:bldP spid="144395" grpId="0" animBg="1"/>
      <p:bldP spid="1443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B50-7F51-40C5-8052-64F71DF787F1}" type="slidenum">
              <a:rPr lang="es-ES"/>
              <a:pPr/>
              <a:t>29</a:t>
            </a:fld>
            <a:endParaRPr lang="es-ES"/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323850" y="228600"/>
            <a:ext cx="88931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En una urna hay 5 bolas, 3 azules y 2 verdes. Se saca una bola de la urna y sin mirarla, se guarda. A continuación se vuelve a sacar otra bola que es verde. </a:t>
            </a:r>
          </a:p>
          <a:p>
            <a:r>
              <a:rPr lang="es-ES"/>
              <a:t>(a) ¿Cuál es la probabilidad de que la primera haya sido verde?</a:t>
            </a:r>
          </a:p>
          <a:p>
            <a:r>
              <a:rPr lang="es-ES"/>
              <a:t>(b) Y si la segunda hubiera sido azul, ¿cuál es la probabilidad de que la primera sea verde?</a:t>
            </a:r>
          </a:p>
          <a:p>
            <a:r>
              <a:rPr lang="es-ES"/>
              <a:t>(c) ¿Y azul?</a:t>
            </a:r>
          </a:p>
          <a:p>
            <a:r>
              <a:rPr lang="es-ES"/>
              <a:t>Nota: Realiza un árbol de sucesos. Llama (A1 y A2), al suceso "sacar azul la primera bola y azul la segunda" y análogamente los restantes:</a:t>
            </a:r>
          </a:p>
          <a:p>
            <a:r>
              <a:rPr lang="es-ES"/>
              <a:t> (A1 y V2), (V1 y A2), (V1 y V2).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20D9-1D53-44D1-9312-1EA49152810B}" type="slidenum">
              <a:rPr lang="es-ES"/>
              <a:pPr/>
              <a:t>3</a:t>
            </a:fld>
            <a:endParaRPr lang="es-ES"/>
          </a:p>
        </p:txBody>
      </p:sp>
      <p:grpSp>
        <p:nvGrpSpPr>
          <p:cNvPr id="480346" name="Group 90"/>
          <p:cNvGrpSpPr>
            <a:grpSpLocks/>
          </p:cNvGrpSpPr>
          <p:nvPr/>
        </p:nvGrpSpPr>
        <p:grpSpPr bwMode="auto">
          <a:xfrm>
            <a:off x="2163763" y="1341438"/>
            <a:ext cx="4495800" cy="685800"/>
            <a:chOff x="1363" y="1047"/>
            <a:chExt cx="2832" cy="432"/>
          </a:xfrm>
        </p:grpSpPr>
        <p:sp>
          <p:nvSpPr>
            <p:cNvPr id="480289" name="Rectangle 33"/>
            <p:cNvSpPr>
              <a:spLocks noChangeArrowheads="1"/>
            </p:cNvSpPr>
            <p:nvPr/>
          </p:nvSpPr>
          <p:spPr bwMode="auto">
            <a:xfrm>
              <a:off x="3283" y="1047"/>
              <a:ext cx="432" cy="4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290" name="Rectangle 34"/>
            <p:cNvSpPr>
              <a:spLocks noChangeArrowheads="1"/>
            </p:cNvSpPr>
            <p:nvPr/>
          </p:nvSpPr>
          <p:spPr bwMode="auto">
            <a:xfrm>
              <a:off x="3763" y="1047"/>
              <a:ext cx="432" cy="4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291" name="Rectangle 35"/>
            <p:cNvSpPr>
              <a:spLocks noChangeArrowheads="1"/>
            </p:cNvSpPr>
            <p:nvPr/>
          </p:nvSpPr>
          <p:spPr bwMode="auto">
            <a:xfrm>
              <a:off x="2803" y="1047"/>
              <a:ext cx="432" cy="4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292" name="Rectangle 36"/>
            <p:cNvSpPr>
              <a:spLocks noChangeArrowheads="1"/>
            </p:cNvSpPr>
            <p:nvPr/>
          </p:nvSpPr>
          <p:spPr bwMode="auto">
            <a:xfrm>
              <a:off x="2323" y="1047"/>
              <a:ext cx="432" cy="4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293" name="Rectangle 37"/>
            <p:cNvSpPr>
              <a:spLocks noChangeArrowheads="1"/>
            </p:cNvSpPr>
            <p:nvPr/>
          </p:nvSpPr>
          <p:spPr bwMode="auto">
            <a:xfrm>
              <a:off x="1843" y="1047"/>
              <a:ext cx="432" cy="4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294" name="Rectangle 38"/>
            <p:cNvSpPr>
              <a:spLocks noChangeArrowheads="1"/>
            </p:cNvSpPr>
            <p:nvPr/>
          </p:nvSpPr>
          <p:spPr bwMode="auto">
            <a:xfrm>
              <a:off x="1363" y="1047"/>
              <a:ext cx="432" cy="4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295" name="Oval 39"/>
            <p:cNvSpPr>
              <a:spLocks noChangeArrowheads="1"/>
            </p:cNvSpPr>
            <p:nvPr/>
          </p:nvSpPr>
          <p:spPr bwMode="auto">
            <a:xfrm>
              <a:off x="1555" y="1239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s-CL" sz="2400">
                <a:solidFill>
                  <a:schemeClr val="accent2"/>
                </a:solidFill>
              </a:endParaRPr>
            </a:p>
          </p:txBody>
        </p:sp>
        <p:sp>
          <p:nvSpPr>
            <p:cNvPr id="480296" name="Oval 40"/>
            <p:cNvSpPr>
              <a:spLocks noChangeArrowheads="1"/>
            </p:cNvSpPr>
            <p:nvPr/>
          </p:nvSpPr>
          <p:spPr bwMode="auto">
            <a:xfrm>
              <a:off x="2899" y="1143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297" name="Oval 41"/>
            <p:cNvSpPr>
              <a:spLocks noChangeArrowheads="1"/>
            </p:cNvSpPr>
            <p:nvPr/>
          </p:nvSpPr>
          <p:spPr bwMode="auto">
            <a:xfrm>
              <a:off x="2035" y="1143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298" name="Oval 42"/>
            <p:cNvSpPr>
              <a:spLocks noChangeArrowheads="1"/>
            </p:cNvSpPr>
            <p:nvPr/>
          </p:nvSpPr>
          <p:spPr bwMode="auto">
            <a:xfrm>
              <a:off x="3079" y="1147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299" name="Oval 43"/>
            <p:cNvSpPr>
              <a:spLocks noChangeArrowheads="1"/>
            </p:cNvSpPr>
            <p:nvPr/>
          </p:nvSpPr>
          <p:spPr bwMode="auto">
            <a:xfrm>
              <a:off x="2515" y="1347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00" name="Oval 44"/>
            <p:cNvSpPr>
              <a:spLocks noChangeArrowheads="1"/>
            </p:cNvSpPr>
            <p:nvPr/>
          </p:nvSpPr>
          <p:spPr bwMode="auto">
            <a:xfrm>
              <a:off x="2607" y="1139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01" name="Oval 45"/>
            <p:cNvSpPr>
              <a:spLocks noChangeArrowheads="1"/>
            </p:cNvSpPr>
            <p:nvPr/>
          </p:nvSpPr>
          <p:spPr bwMode="auto">
            <a:xfrm>
              <a:off x="2427" y="1139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02" name="Oval 46"/>
            <p:cNvSpPr>
              <a:spLocks noChangeArrowheads="1"/>
            </p:cNvSpPr>
            <p:nvPr/>
          </p:nvSpPr>
          <p:spPr bwMode="auto">
            <a:xfrm>
              <a:off x="2899" y="1335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03" name="Oval 47"/>
            <p:cNvSpPr>
              <a:spLocks noChangeArrowheads="1"/>
            </p:cNvSpPr>
            <p:nvPr/>
          </p:nvSpPr>
          <p:spPr bwMode="auto">
            <a:xfrm>
              <a:off x="3087" y="1335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04" name="Oval 48"/>
            <p:cNvSpPr>
              <a:spLocks noChangeArrowheads="1"/>
            </p:cNvSpPr>
            <p:nvPr/>
          </p:nvSpPr>
          <p:spPr bwMode="auto">
            <a:xfrm>
              <a:off x="3379" y="1143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05" name="Oval 49"/>
            <p:cNvSpPr>
              <a:spLocks noChangeArrowheads="1"/>
            </p:cNvSpPr>
            <p:nvPr/>
          </p:nvSpPr>
          <p:spPr bwMode="auto">
            <a:xfrm>
              <a:off x="3565" y="1335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06" name="Oval 50"/>
            <p:cNvSpPr>
              <a:spLocks noChangeArrowheads="1"/>
            </p:cNvSpPr>
            <p:nvPr/>
          </p:nvSpPr>
          <p:spPr bwMode="auto">
            <a:xfrm>
              <a:off x="3553" y="1143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07" name="Oval 51"/>
            <p:cNvSpPr>
              <a:spLocks noChangeArrowheads="1"/>
            </p:cNvSpPr>
            <p:nvPr/>
          </p:nvSpPr>
          <p:spPr bwMode="auto">
            <a:xfrm>
              <a:off x="3865" y="1143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08" name="Oval 52"/>
            <p:cNvSpPr>
              <a:spLocks noChangeArrowheads="1"/>
            </p:cNvSpPr>
            <p:nvPr/>
          </p:nvSpPr>
          <p:spPr bwMode="auto">
            <a:xfrm>
              <a:off x="4051" y="1143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09" name="Oval 53"/>
            <p:cNvSpPr>
              <a:spLocks noChangeArrowheads="1"/>
            </p:cNvSpPr>
            <p:nvPr/>
          </p:nvSpPr>
          <p:spPr bwMode="auto">
            <a:xfrm>
              <a:off x="3865" y="1239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10" name="Oval 54"/>
            <p:cNvSpPr>
              <a:spLocks noChangeArrowheads="1"/>
            </p:cNvSpPr>
            <p:nvPr/>
          </p:nvSpPr>
          <p:spPr bwMode="auto">
            <a:xfrm>
              <a:off x="4051" y="1239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11" name="Oval 55"/>
            <p:cNvSpPr>
              <a:spLocks noChangeArrowheads="1"/>
            </p:cNvSpPr>
            <p:nvPr/>
          </p:nvSpPr>
          <p:spPr bwMode="auto">
            <a:xfrm>
              <a:off x="3865" y="1335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12" name="Oval 56"/>
            <p:cNvSpPr>
              <a:spLocks noChangeArrowheads="1"/>
            </p:cNvSpPr>
            <p:nvPr/>
          </p:nvSpPr>
          <p:spPr bwMode="auto">
            <a:xfrm>
              <a:off x="4051" y="1335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13" name="Oval 57"/>
            <p:cNvSpPr>
              <a:spLocks noChangeArrowheads="1"/>
            </p:cNvSpPr>
            <p:nvPr/>
          </p:nvSpPr>
          <p:spPr bwMode="auto">
            <a:xfrm>
              <a:off x="2035" y="1335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14" name="Oval 58"/>
            <p:cNvSpPr>
              <a:spLocks noChangeArrowheads="1"/>
            </p:cNvSpPr>
            <p:nvPr/>
          </p:nvSpPr>
          <p:spPr bwMode="auto">
            <a:xfrm>
              <a:off x="3379" y="1335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15" name="Oval 59"/>
            <p:cNvSpPr>
              <a:spLocks noChangeArrowheads="1"/>
            </p:cNvSpPr>
            <p:nvPr/>
          </p:nvSpPr>
          <p:spPr bwMode="auto">
            <a:xfrm>
              <a:off x="3475" y="1239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480316" name="Text Box 60"/>
          <p:cNvSpPr txBox="1">
            <a:spLocks noChangeArrowheads="1"/>
          </p:cNvSpPr>
          <p:nvPr/>
        </p:nvSpPr>
        <p:spPr bwMode="auto">
          <a:xfrm>
            <a:off x="1023938" y="158750"/>
            <a:ext cx="6657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Lanzamos dos dados, uno rojo y otro blanco. </a:t>
            </a:r>
          </a:p>
          <a:p>
            <a:r>
              <a:rPr lang="es-ES"/>
              <a:t>¿Cuál es la probabilidad de que sumen 3?</a:t>
            </a:r>
          </a:p>
        </p:txBody>
      </p:sp>
      <p:grpSp>
        <p:nvGrpSpPr>
          <p:cNvPr id="480318" name="Group 62"/>
          <p:cNvGrpSpPr>
            <a:grpSpLocks/>
          </p:cNvGrpSpPr>
          <p:nvPr/>
        </p:nvGrpSpPr>
        <p:grpSpPr bwMode="auto">
          <a:xfrm rot="5400000">
            <a:off x="-788987" y="4110038"/>
            <a:ext cx="4495800" cy="685800"/>
            <a:chOff x="1387" y="1728"/>
            <a:chExt cx="2832" cy="432"/>
          </a:xfrm>
        </p:grpSpPr>
        <p:sp>
          <p:nvSpPr>
            <p:cNvPr id="480319" name="Rectangle 63"/>
            <p:cNvSpPr>
              <a:spLocks noChangeArrowheads="1"/>
            </p:cNvSpPr>
            <p:nvPr/>
          </p:nvSpPr>
          <p:spPr bwMode="auto">
            <a:xfrm>
              <a:off x="330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20" name="Rectangle 64"/>
            <p:cNvSpPr>
              <a:spLocks noChangeArrowheads="1"/>
            </p:cNvSpPr>
            <p:nvPr/>
          </p:nvSpPr>
          <p:spPr bwMode="auto">
            <a:xfrm>
              <a:off x="378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21" name="Rectangle 65"/>
            <p:cNvSpPr>
              <a:spLocks noChangeArrowheads="1"/>
            </p:cNvSpPr>
            <p:nvPr/>
          </p:nvSpPr>
          <p:spPr bwMode="auto">
            <a:xfrm>
              <a:off x="282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22" name="Rectangle 66"/>
            <p:cNvSpPr>
              <a:spLocks noChangeArrowheads="1"/>
            </p:cNvSpPr>
            <p:nvPr/>
          </p:nvSpPr>
          <p:spPr bwMode="auto">
            <a:xfrm>
              <a:off x="234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23" name="Rectangle 67"/>
            <p:cNvSpPr>
              <a:spLocks noChangeArrowheads="1"/>
            </p:cNvSpPr>
            <p:nvPr/>
          </p:nvSpPr>
          <p:spPr bwMode="auto">
            <a:xfrm>
              <a:off x="186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24" name="Rectangle 68"/>
            <p:cNvSpPr>
              <a:spLocks noChangeArrowheads="1"/>
            </p:cNvSpPr>
            <p:nvPr/>
          </p:nvSpPr>
          <p:spPr bwMode="auto">
            <a:xfrm>
              <a:off x="138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25" name="Oval 69"/>
            <p:cNvSpPr>
              <a:spLocks noChangeArrowheads="1"/>
            </p:cNvSpPr>
            <p:nvPr/>
          </p:nvSpPr>
          <p:spPr bwMode="auto">
            <a:xfrm>
              <a:off x="1579" y="19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s-CL" sz="2400">
                <a:solidFill>
                  <a:schemeClr val="accent2"/>
                </a:solidFill>
              </a:endParaRPr>
            </a:p>
          </p:txBody>
        </p:sp>
        <p:sp>
          <p:nvSpPr>
            <p:cNvPr id="480326" name="Oval 70"/>
            <p:cNvSpPr>
              <a:spLocks noChangeArrowheads="1"/>
            </p:cNvSpPr>
            <p:nvPr/>
          </p:nvSpPr>
          <p:spPr bwMode="auto">
            <a:xfrm>
              <a:off x="2923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27" name="Oval 71"/>
            <p:cNvSpPr>
              <a:spLocks noChangeArrowheads="1"/>
            </p:cNvSpPr>
            <p:nvPr/>
          </p:nvSpPr>
          <p:spPr bwMode="auto">
            <a:xfrm>
              <a:off x="2059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28" name="Oval 72"/>
            <p:cNvSpPr>
              <a:spLocks noChangeArrowheads="1"/>
            </p:cNvSpPr>
            <p:nvPr/>
          </p:nvSpPr>
          <p:spPr bwMode="auto">
            <a:xfrm>
              <a:off x="3103" y="1828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29" name="Oval 73"/>
            <p:cNvSpPr>
              <a:spLocks noChangeArrowheads="1"/>
            </p:cNvSpPr>
            <p:nvPr/>
          </p:nvSpPr>
          <p:spPr bwMode="auto">
            <a:xfrm>
              <a:off x="2539" y="2028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30" name="Oval 74"/>
            <p:cNvSpPr>
              <a:spLocks noChangeArrowheads="1"/>
            </p:cNvSpPr>
            <p:nvPr/>
          </p:nvSpPr>
          <p:spPr bwMode="auto">
            <a:xfrm>
              <a:off x="2631" y="18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31" name="Oval 75"/>
            <p:cNvSpPr>
              <a:spLocks noChangeArrowheads="1"/>
            </p:cNvSpPr>
            <p:nvPr/>
          </p:nvSpPr>
          <p:spPr bwMode="auto">
            <a:xfrm>
              <a:off x="2451" y="18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32" name="Oval 76"/>
            <p:cNvSpPr>
              <a:spLocks noChangeArrowheads="1"/>
            </p:cNvSpPr>
            <p:nvPr/>
          </p:nvSpPr>
          <p:spPr bwMode="auto">
            <a:xfrm>
              <a:off x="2923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33" name="Oval 77"/>
            <p:cNvSpPr>
              <a:spLocks noChangeArrowheads="1"/>
            </p:cNvSpPr>
            <p:nvPr/>
          </p:nvSpPr>
          <p:spPr bwMode="auto">
            <a:xfrm>
              <a:off x="3111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34" name="Oval 78"/>
            <p:cNvSpPr>
              <a:spLocks noChangeArrowheads="1"/>
            </p:cNvSpPr>
            <p:nvPr/>
          </p:nvSpPr>
          <p:spPr bwMode="auto">
            <a:xfrm>
              <a:off x="3403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35" name="Oval 79"/>
            <p:cNvSpPr>
              <a:spLocks noChangeArrowheads="1"/>
            </p:cNvSpPr>
            <p:nvPr/>
          </p:nvSpPr>
          <p:spPr bwMode="auto">
            <a:xfrm>
              <a:off x="3589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36" name="Oval 80"/>
            <p:cNvSpPr>
              <a:spLocks noChangeArrowheads="1"/>
            </p:cNvSpPr>
            <p:nvPr/>
          </p:nvSpPr>
          <p:spPr bwMode="auto">
            <a:xfrm>
              <a:off x="3577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37" name="Oval 81"/>
            <p:cNvSpPr>
              <a:spLocks noChangeArrowheads="1"/>
            </p:cNvSpPr>
            <p:nvPr/>
          </p:nvSpPr>
          <p:spPr bwMode="auto">
            <a:xfrm>
              <a:off x="3889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38" name="Oval 82"/>
            <p:cNvSpPr>
              <a:spLocks noChangeArrowheads="1"/>
            </p:cNvSpPr>
            <p:nvPr/>
          </p:nvSpPr>
          <p:spPr bwMode="auto">
            <a:xfrm>
              <a:off x="4075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39" name="Oval 83"/>
            <p:cNvSpPr>
              <a:spLocks noChangeArrowheads="1"/>
            </p:cNvSpPr>
            <p:nvPr/>
          </p:nvSpPr>
          <p:spPr bwMode="auto">
            <a:xfrm>
              <a:off x="3889" y="19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40" name="Oval 84"/>
            <p:cNvSpPr>
              <a:spLocks noChangeArrowheads="1"/>
            </p:cNvSpPr>
            <p:nvPr/>
          </p:nvSpPr>
          <p:spPr bwMode="auto">
            <a:xfrm>
              <a:off x="4075" y="19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41" name="Oval 85"/>
            <p:cNvSpPr>
              <a:spLocks noChangeArrowheads="1"/>
            </p:cNvSpPr>
            <p:nvPr/>
          </p:nvSpPr>
          <p:spPr bwMode="auto">
            <a:xfrm>
              <a:off x="3889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42" name="Oval 86"/>
            <p:cNvSpPr>
              <a:spLocks noChangeArrowheads="1"/>
            </p:cNvSpPr>
            <p:nvPr/>
          </p:nvSpPr>
          <p:spPr bwMode="auto">
            <a:xfrm>
              <a:off x="4075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43" name="Oval 87"/>
            <p:cNvSpPr>
              <a:spLocks noChangeArrowheads="1"/>
            </p:cNvSpPr>
            <p:nvPr/>
          </p:nvSpPr>
          <p:spPr bwMode="auto">
            <a:xfrm>
              <a:off x="2059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44" name="Oval 88"/>
            <p:cNvSpPr>
              <a:spLocks noChangeArrowheads="1"/>
            </p:cNvSpPr>
            <p:nvPr/>
          </p:nvSpPr>
          <p:spPr bwMode="auto">
            <a:xfrm>
              <a:off x="3403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0345" name="Oval 89"/>
            <p:cNvSpPr>
              <a:spLocks noChangeArrowheads="1"/>
            </p:cNvSpPr>
            <p:nvPr/>
          </p:nvSpPr>
          <p:spPr bwMode="auto">
            <a:xfrm>
              <a:off x="3499" y="19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480350" name="Line 94"/>
          <p:cNvSpPr>
            <a:spLocks noChangeShapeType="1"/>
          </p:cNvSpPr>
          <p:nvPr/>
        </p:nvSpPr>
        <p:spPr bwMode="auto">
          <a:xfrm>
            <a:off x="3132138" y="256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80351" name="Text Box 95"/>
          <p:cNvSpPr txBox="1">
            <a:spLocks noChangeArrowheads="1"/>
          </p:cNvSpPr>
          <p:nvPr/>
        </p:nvSpPr>
        <p:spPr bwMode="auto">
          <a:xfrm>
            <a:off x="3048000" y="21336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4000" b="1"/>
              <a:t>x</a:t>
            </a:r>
          </a:p>
        </p:txBody>
      </p:sp>
      <p:sp>
        <p:nvSpPr>
          <p:cNvPr id="480353" name="Text Box 97"/>
          <p:cNvSpPr txBox="1">
            <a:spLocks noChangeArrowheads="1"/>
          </p:cNvSpPr>
          <p:nvPr/>
        </p:nvSpPr>
        <p:spPr bwMode="auto">
          <a:xfrm>
            <a:off x="2295525" y="28575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4000" b="1"/>
              <a:t>x</a:t>
            </a:r>
          </a:p>
        </p:txBody>
      </p:sp>
      <p:graphicFrame>
        <p:nvGraphicFramePr>
          <p:cNvPr id="480355" name="Object 99"/>
          <p:cNvGraphicFramePr>
            <a:graphicFrameLocks noChangeAspect="1"/>
          </p:cNvGraphicFramePr>
          <p:nvPr/>
        </p:nvGraphicFramePr>
        <p:xfrm>
          <a:off x="4681538" y="4294188"/>
          <a:ext cx="33464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56" name="Ecuación" r:id="rId4" imgW="787320" imgH="203040" progId="Equation.3">
                  <p:embed/>
                </p:oleObj>
              </mc:Choice>
              <mc:Fallback>
                <p:oleObj name="Ecuación" r:id="rId4" imgW="787320" imgH="20304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8" y="4294188"/>
                        <a:ext cx="33464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2F10-95F8-4673-BDFB-F8487B65C2F1}" type="slidenum">
              <a:rPr lang="es-ES"/>
              <a:pPr/>
              <a:t>30</a:t>
            </a:fld>
            <a:endParaRPr lang="es-ES"/>
          </a:p>
        </p:txBody>
      </p:sp>
      <p:pic>
        <p:nvPicPr>
          <p:cNvPr id="252930" name="Picture 2" descr="azar1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549275"/>
            <a:ext cx="6983412" cy="610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4AD8-7918-4DFF-9072-64F095A49960}" type="slidenum">
              <a:rPr lang="es-ES"/>
              <a:pPr/>
              <a:t>31</a:t>
            </a:fld>
            <a:endParaRPr lang="es-ES"/>
          </a:p>
        </p:txBody>
      </p:sp>
      <p:pic>
        <p:nvPicPr>
          <p:cNvPr id="251907" name="Picture 3" descr="azar1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989138"/>
            <a:ext cx="8820150" cy="1579562"/>
          </a:xfrm>
          <a:prstGeom prst="rect">
            <a:avLst/>
          </a:prstGeom>
          <a:noFill/>
        </p:spPr>
      </p:pic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288925" y="327025"/>
            <a:ext cx="86756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u="sng"/>
              <a:t>Probabilidad de que la primera haya sido verde</a:t>
            </a:r>
            <a:r>
              <a:rPr lang="es-ES"/>
              <a:t> (en el supuesto que la segunda ha sido verde)</a:t>
            </a:r>
            <a:br>
              <a:rPr lang="es-ES"/>
            </a:br>
            <a:r>
              <a:rPr lang="es-ES"/>
              <a:t>Aplicamos el teorema de Bayes y resulta: 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288925" y="3500438"/>
            <a:ext cx="86756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u="sng"/>
              <a:t>Probabilidad de que la primera haya sido verde</a:t>
            </a:r>
            <a:r>
              <a:rPr lang="es-ES"/>
              <a:t> (en el supuesto que la segunda ha sido azul)</a:t>
            </a:r>
            <a:br>
              <a:rPr lang="es-ES"/>
            </a:br>
            <a:r>
              <a:rPr lang="es-ES"/>
              <a:t>Aplicamos el teorema de Bayes y resulta: </a:t>
            </a:r>
          </a:p>
        </p:txBody>
      </p:sp>
      <p:pic>
        <p:nvPicPr>
          <p:cNvPr id="251912" name="Picture 8" descr="azar1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652963"/>
            <a:ext cx="8893175" cy="159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FEBB-546E-4E4E-B3E0-DA9CF3F6215F}" type="slidenum">
              <a:rPr lang="es-ES"/>
              <a:pPr/>
              <a:t>32</a:t>
            </a:fld>
            <a:endParaRPr lang="es-ES"/>
          </a:p>
        </p:txBody>
      </p:sp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17488" y="255588"/>
            <a:ext cx="86756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u="sng"/>
              <a:t>Probabilidad de que la primera haya sido azul</a:t>
            </a:r>
            <a:r>
              <a:rPr lang="es-ES"/>
              <a:t> (en el supuesto que la segunda ha sido azul)</a:t>
            </a:r>
            <a:br>
              <a:rPr lang="es-ES"/>
            </a:br>
            <a:r>
              <a:rPr lang="es-ES"/>
              <a:t>Aplicamos el teorema de Bayes y resulta: </a:t>
            </a:r>
          </a:p>
        </p:txBody>
      </p:sp>
      <p:pic>
        <p:nvPicPr>
          <p:cNvPr id="254980" name="Picture 4" descr="azar1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420938"/>
            <a:ext cx="5040313" cy="1795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0BE4-50B9-4AE8-A4F1-C36FA0E37EFD}" type="slidenum">
              <a:rPr lang="es-ES"/>
              <a:pPr/>
              <a:t>33</a:t>
            </a:fld>
            <a:endParaRPr lang="es-ES"/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719138" y="333375"/>
            <a:ext cx="79565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Supongamos que la incidencia del consumo de drogas </a:t>
            </a:r>
          </a:p>
          <a:p>
            <a:r>
              <a:rPr lang="es-ES"/>
              <a:t>en la población es del 5%. Hacemos una prueba de </a:t>
            </a:r>
          </a:p>
          <a:p>
            <a:r>
              <a:rPr lang="es-ES"/>
              <a:t>drogas, que tiene una fiabilidad del 95%, a un sujeto </a:t>
            </a:r>
          </a:p>
          <a:p>
            <a:r>
              <a:rPr lang="es-ES"/>
              <a:t>escogido al azar y el resultado es positivo. </a:t>
            </a:r>
          </a:p>
          <a:p>
            <a:r>
              <a:rPr lang="es-ES"/>
              <a:t>¿Cuál es la probabilidad de que consuma drogas? </a:t>
            </a:r>
          </a:p>
        </p:txBody>
      </p:sp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900113" y="2997200"/>
          <a:ext cx="7561262" cy="36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9" name="Ecuación" r:id="rId4" imgW="3365280" imgH="1612800" progId="Equation.3">
                  <p:embed/>
                </p:oleObj>
              </mc:Choice>
              <mc:Fallback>
                <p:oleObj name="Ecuación" r:id="rId4" imgW="3365280" imgH="1612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97200"/>
                        <a:ext cx="7561262" cy="362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A36-728D-4EE1-B1FE-43BEA32E4C92}" type="slidenum">
              <a:rPr lang="es-ES"/>
              <a:pPr/>
              <a:t>34</a:t>
            </a:fld>
            <a:endParaRPr lang="es-E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>
                <a:latin typeface="Verdana" pitchFamily="34" charset="0"/>
              </a:rPr>
              <a:t>The Monty Hall Problem</a:t>
            </a:r>
            <a:endParaRPr lang="en-US"/>
          </a:p>
        </p:txBody>
      </p:sp>
      <p:pic>
        <p:nvPicPr>
          <p:cNvPr id="105475" name="Picture 3" descr="monty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96975"/>
            <a:ext cx="4876800" cy="4000500"/>
          </a:xfrm>
          <a:prstGeom prst="rect">
            <a:avLst/>
          </a:prstGeom>
          <a:noFill/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23850" y="5445125"/>
            <a:ext cx="8556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i="1"/>
              <a:t>Let’s Make a Deal </a:t>
            </a:r>
            <a:r>
              <a:rPr lang="es-ES" sz="2400"/>
              <a:t>fue un famoso concurso en las décadas 60-70 </a:t>
            </a:r>
          </a:p>
          <a:p>
            <a:r>
              <a:rPr lang="es-ES" sz="2400"/>
              <a:t>de la televisión de EEUU presentado por Monty Hall y Carol Merril.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B0AE-1C18-4520-BB2A-12A4FBE1F956}" type="slidenum">
              <a:rPr lang="es-ES"/>
              <a:pPr/>
              <a:t>35</a:t>
            </a:fld>
            <a:endParaRPr lang="es-ES"/>
          </a:p>
        </p:txBody>
      </p:sp>
      <p:pic>
        <p:nvPicPr>
          <p:cNvPr id="106498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nfar0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</p:spPr>
      </p:pic>
      <p:grpSp>
        <p:nvGrpSpPr>
          <p:cNvPr id="106499" name="Group 3"/>
          <p:cNvGrpSpPr>
            <a:grpSpLocks/>
          </p:cNvGrpSpPr>
          <p:nvPr/>
        </p:nvGrpSpPr>
        <p:grpSpPr bwMode="auto">
          <a:xfrm>
            <a:off x="5795963" y="476250"/>
            <a:ext cx="2901950" cy="3502025"/>
            <a:chOff x="3651" y="300"/>
            <a:chExt cx="1828" cy="2206"/>
          </a:xfrm>
        </p:grpSpPr>
        <p:pic>
          <p:nvPicPr>
            <p:cNvPr id="106500" name="Picture 4" descr="ag00017_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5" y="1162"/>
              <a:ext cx="1201" cy="1344"/>
            </a:xfrm>
            <a:prstGeom prst="rect">
              <a:avLst/>
            </a:prstGeom>
            <a:noFill/>
          </p:spPr>
        </p:pic>
        <p:sp>
          <p:nvSpPr>
            <p:cNvPr id="106501" name="Text Box 5"/>
            <p:cNvSpPr txBox="1">
              <a:spLocks noChangeArrowheads="1"/>
            </p:cNvSpPr>
            <p:nvPr/>
          </p:nvSpPr>
          <p:spPr bwMode="auto">
            <a:xfrm>
              <a:off x="3651" y="300"/>
              <a:ext cx="18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 b="1"/>
                <a:t>¡Bienvenidos al </a:t>
              </a:r>
            </a:p>
            <a:p>
              <a:r>
                <a:rPr lang="es-ES" sz="2400" b="1"/>
                <a:t>show de Monty Hall!</a:t>
              </a:r>
            </a:p>
          </p:txBody>
        </p:sp>
      </p:grpSp>
      <p:pic>
        <p:nvPicPr>
          <p:cNvPr id="106502" name="Picture 6" descr="70s-Doo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76250"/>
            <a:ext cx="5327650" cy="3041650"/>
          </a:xfrm>
          <a:prstGeom prst="rect">
            <a:avLst/>
          </a:prstGeom>
          <a:noFill/>
        </p:spPr>
      </p:pic>
      <p:grpSp>
        <p:nvGrpSpPr>
          <p:cNvPr id="106503" name="Group 7"/>
          <p:cNvGrpSpPr>
            <a:grpSpLocks/>
          </p:cNvGrpSpPr>
          <p:nvPr/>
        </p:nvGrpSpPr>
        <p:grpSpPr bwMode="auto">
          <a:xfrm>
            <a:off x="539750" y="3860800"/>
            <a:ext cx="3157538" cy="2070100"/>
            <a:chOff x="340" y="2432"/>
            <a:chExt cx="1989" cy="1304"/>
          </a:xfrm>
        </p:grpSpPr>
        <p:sp>
          <p:nvSpPr>
            <p:cNvPr id="106504" name="Text Box 8"/>
            <p:cNvSpPr txBox="1">
              <a:spLocks noChangeArrowheads="1"/>
            </p:cNvSpPr>
            <p:nvPr/>
          </p:nvSpPr>
          <p:spPr bwMode="auto">
            <a:xfrm>
              <a:off x="340" y="2432"/>
              <a:ext cx="198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 b="1"/>
                <a:t>Detrás de una de estas </a:t>
              </a:r>
            </a:p>
            <a:p>
              <a:r>
                <a:rPr lang="es-ES" sz="2400" b="1"/>
                <a:t>puertas hay un coche. </a:t>
              </a:r>
            </a:p>
          </p:txBody>
        </p:sp>
        <p:pic>
          <p:nvPicPr>
            <p:cNvPr id="106505" name="Picture 9" descr="j0076214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7" y="3158"/>
              <a:ext cx="1063" cy="578"/>
            </a:xfrm>
            <a:prstGeom prst="rect">
              <a:avLst/>
            </a:prstGeom>
            <a:noFill/>
          </p:spPr>
        </p:pic>
      </p:grpSp>
      <p:grpSp>
        <p:nvGrpSpPr>
          <p:cNvPr id="106506" name="Group 10"/>
          <p:cNvGrpSpPr>
            <a:grpSpLocks/>
          </p:cNvGrpSpPr>
          <p:nvPr/>
        </p:nvGrpSpPr>
        <p:grpSpPr bwMode="auto">
          <a:xfrm>
            <a:off x="4211638" y="3860800"/>
            <a:ext cx="3444875" cy="2808288"/>
            <a:chOff x="2608" y="2568"/>
            <a:chExt cx="2170" cy="1769"/>
          </a:xfrm>
        </p:grpSpPr>
        <p:pic>
          <p:nvPicPr>
            <p:cNvPr id="106507" name="Picture 11" descr="ag00194_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9" y="3134"/>
              <a:ext cx="665" cy="1186"/>
            </a:xfrm>
            <a:prstGeom prst="rect">
              <a:avLst/>
            </a:prstGeom>
            <a:noFill/>
          </p:spPr>
        </p:pic>
        <p:sp>
          <p:nvSpPr>
            <p:cNvPr id="106508" name="Text Box 12"/>
            <p:cNvSpPr txBox="1">
              <a:spLocks noChangeArrowheads="1"/>
            </p:cNvSpPr>
            <p:nvPr/>
          </p:nvSpPr>
          <p:spPr bwMode="auto">
            <a:xfrm>
              <a:off x="2608" y="2568"/>
              <a:ext cx="217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 b="1"/>
                <a:t>Y detrás de las dos </a:t>
              </a:r>
            </a:p>
            <a:p>
              <a:r>
                <a:rPr lang="es-ES" sz="2400" b="1"/>
                <a:t>restantes hay una cabra.</a:t>
              </a:r>
              <a:r>
                <a:rPr lang="en-US" sz="2400" b="1"/>
                <a:t> </a:t>
              </a:r>
              <a:endParaRPr lang="es-ES" sz="2400"/>
            </a:p>
          </p:txBody>
        </p:sp>
        <p:pic>
          <p:nvPicPr>
            <p:cNvPr id="106509" name="Picture 13" descr="ag00194_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93" y="3151"/>
              <a:ext cx="665" cy="11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3E04-23FC-49B9-A917-787516391EBF}" type="slidenum">
              <a:rPr lang="es-ES"/>
              <a:pPr/>
              <a:t>36</a:t>
            </a:fld>
            <a:endParaRPr lang="es-ES"/>
          </a:p>
        </p:txBody>
      </p:sp>
      <p:pic>
        <p:nvPicPr>
          <p:cNvPr id="107522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nfar0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</p:spPr>
      </p:pic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3705225" y="2390775"/>
            <a:ext cx="1066800" cy="2362200"/>
            <a:chOff x="2256" y="720"/>
            <a:chExt cx="672" cy="1488"/>
          </a:xfrm>
        </p:grpSpPr>
        <p:sp>
          <p:nvSpPr>
            <p:cNvPr id="107524" name="Rectangle 4"/>
            <p:cNvSpPr>
              <a:spLocks noChangeArrowheads="1"/>
            </p:cNvSpPr>
            <p:nvPr/>
          </p:nvSpPr>
          <p:spPr bwMode="auto">
            <a:xfrm>
              <a:off x="2256" y="720"/>
              <a:ext cx="672" cy="148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7525" name="Text Box 5"/>
            <p:cNvSpPr txBox="1">
              <a:spLocks noChangeArrowheads="1"/>
            </p:cNvSpPr>
            <p:nvPr/>
          </p:nvSpPr>
          <p:spPr bwMode="auto">
            <a:xfrm>
              <a:off x="2448" y="1152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A</a:t>
              </a:r>
            </a:p>
          </p:txBody>
        </p:sp>
        <p:sp>
          <p:nvSpPr>
            <p:cNvPr id="107526" name="Oval 6"/>
            <p:cNvSpPr>
              <a:spLocks noChangeArrowheads="1"/>
            </p:cNvSpPr>
            <p:nvPr/>
          </p:nvSpPr>
          <p:spPr bwMode="auto">
            <a:xfrm>
              <a:off x="2832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07527" name="Group 7"/>
          <p:cNvGrpSpPr>
            <a:grpSpLocks/>
          </p:cNvGrpSpPr>
          <p:nvPr/>
        </p:nvGrpSpPr>
        <p:grpSpPr bwMode="auto">
          <a:xfrm>
            <a:off x="5153025" y="2390775"/>
            <a:ext cx="1066800" cy="2362200"/>
            <a:chOff x="2256" y="720"/>
            <a:chExt cx="672" cy="1488"/>
          </a:xfrm>
        </p:grpSpPr>
        <p:sp>
          <p:nvSpPr>
            <p:cNvPr id="107528" name="Rectangle 8"/>
            <p:cNvSpPr>
              <a:spLocks noChangeArrowheads="1"/>
            </p:cNvSpPr>
            <p:nvPr/>
          </p:nvSpPr>
          <p:spPr bwMode="auto">
            <a:xfrm>
              <a:off x="2256" y="720"/>
              <a:ext cx="672" cy="148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7529" name="Text Box 9"/>
            <p:cNvSpPr txBox="1">
              <a:spLocks noChangeArrowheads="1"/>
            </p:cNvSpPr>
            <p:nvPr/>
          </p:nvSpPr>
          <p:spPr bwMode="auto">
            <a:xfrm>
              <a:off x="2448" y="1152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B</a:t>
              </a:r>
            </a:p>
          </p:txBody>
        </p:sp>
        <p:sp>
          <p:nvSpPr>
            <p:cNvPr id="107530" name="Oval 10"/>
            <p:cNvSpPr>
              <a:spLocks noChangeArrowheads="1"/>
            </p:cNvSpPr>
            <p:nvPr/>
          </p:nvSpPr>
          <p:spPr bwMode="auto">
            <a:xfrm>
              <a:off x="2832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07531" name="Group 11"/>
          <p:cNvGrpSpPr>
            <a:grpSpLocks/>
          </p:cNvGrpSpPr>
          <p:nvPr/>
        </p:nvGrpSpPr>
        <p:grpSpPr bwMode="auto">
          <a:xfrm>
            <a:off x="6600825" y="2390775"/>
            <a:ext cx="1066800" cy="2362200"/>
            <a:chOff x="2256" y="720"/>
            <a:chExt cx="672" cy="1488"/>
          </a:xfrm>
        </p:grpSpPr>
        <p:sp>
          <p:nvSpPr>
            <p:cNvPr id="107532" name="Rectangle 12"/>
            <p:cNvSpPr>
              <a:spLocks noChangeArrowheads="1"/>
            </p:cNvSpPr>
            <p:nvPr/>
          </p:nvSpPr>
          <p:spPr bwMode="auto">
            <a:xfrm>
              <a:off x="2256" y="720"/>
              <a:ext cx="672" cy="148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7533" name="Text Box 13"/>
            <p:cNvSpPr txBox="1">
              <a:spLocks noChangeArrowheads="1"/>
            </p:cNvSpPr>
            <p:nvPr/>
          </p:nvSpPr>
          <p:spPr bwMode="auto">
            <a:xfrm>
              <a:off x="2448" y="1152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C</a:t>
              </a:r>
            </a:p>
          </p:txBody>
        </p:sp>
        <p:sp>
          <p:nvSpPr>
            <p:cNvPr id="107534" name="Oval 14"/>
            <p:cNvSpPr>
              <a:spLocks noChangeArrowheads="1"/>
            </p:cNvSpPr>
            <p:nvPr/>
          </p:nvSpPr>
          <p:spPr bwMode="auto">
            <a:xfrm>
              <a:off x="2832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pic>
        <p:nvPicPr>
          <p:cNvPr id="107535" name="Picture 15" descr="ag00463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5425" y="2771775"/>
            <a:ext cx="2857500" cy="2241550"/>
          </a:xfrm>
          <a:prstGeom prst="rect">
            <a:avLst/>
          </a:prstGeom>
          <a:noFill/>
        </p:spPr>
      </p:pic>
      <p:sp>
        <p:nvSpPr>
          <p:cNvPr id="107536" name="AutoShape 16"/>
          <p:cNvSpPr>
            <a:spLocks noChangeArrowheads="1"/>
          </p:cNvSpPr>
          <p:nvPr/>
        </p:nvSpPr>
        <p:spPr bwMode="auto">
          <a:xfrm>
            <a:off x="519113" y="1652588"/>
            <a:ext cx="1357312" cy="1152525"/>
          </a:xfrm>
          <a:prstGeom prst="wedgeRoundRectCallout">
            <a:avLst>
              <a:gd name="adj1" fmla="val 69296"/>
              <a:gd name="adj2" fmla="val 7864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sz="2400"/>
              <a:t>Elijo la puerta </a:t>
            </a:r>
            <a:r>
              <a:rPr lang="es-ES" sz="2400" b="1"/>
              <a:t>A</a:t>
            </a:r>
            <a:endParaRPr lang="es-ES" sz="2400"/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4191000" y="692150"/>
            <a:ext cx="3586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/>
              <a:t>Nuestro concursante </a:t>
            </a:r>
          </a:p>
          <a:p>
            <a:r>
              <a:rPr lang="es-ES" sz="2400" b="1"/>
              <a:t>seleccionará una puerta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7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68" fill="hold"/>
                                        <p:tgtEl>
                                          <p:spTgt spid="107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2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522"/>
                </p:tgtEl>
              </p:cMediaNode>
            </p:audio>
          </p:childTnLst>
        </p:cTn>
      </p:par>
    </p:tnLst>
    <p:bldLst>
      <p:bldP spid="1075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F36AC-0E50-4D55-92F1-3F53597B3009}" type="slidenum">
              <a:rPr lang="es-ES"/>
              <a:pPr/>
              <a:t>37</a:t>
            </a:fld>
            <a:endParaRPr lang="es-ES"/>
          </a:p>
        </p:txBody>
      </p:sp>
      <p:pic>
        <p:nvPicPr>
          <p:cNvPr id="108546" name="Picture 2" descr="ag00194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1592263"/>
            <a:ext cx="1055687" cy="1882775"/>
          </a:xfrm>
          <a:prstGeom prst="rect">
            <a:avLst/>
          </a:prstGeom>
          <a:noFill/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652838" y="1287463"/>
            <a:ext cx="1066800" cy="2362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3957638" y="1973263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8549" name="Oval 5"/>
          <p:cNvSpPr>
            <a:spLocks noChangeArrowheads="1"/>
          </p:cNvSpPr>
          <p:nvPr/>
        </p:nvSpPr>
        <p:spPr bwMode="auto">
          <a:xfrm>
            <a:off x="4567238" y="265906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grpSp>
        <p:nvGrpSpPr>
          <p:cNvPr id="108550" name="Group 6"/>
          <p:cNvGrpSpPr>
            <a:grpSpLocks/>
          </p:cNvGrpSpPr>
          <p:nvPr/>
        </p:nvGrpSpPr>
        <p:grpSpPr bwMode="auto">
          <a:xfrm>
            <a:off x="5100638" y="1287463"/>
            <a:ext cx="1066800" cy="2362200"/>
            <a:chOff x="2256" y="720"/>
            <a:chExt cx="672" cy="1488"/>
          </a:xfrm>
        </p:grpSpPr>
        <p:sp>
          <p:nvSpPr>
            <p:cNvPr id="108551" name="Rectangle 7"/>
            <p:cNvSpPr>
              <a:spLocks noChangeArrowheads="1"/>
            </p:cNvSpPr>
            <p:nvPr/>
          </p:nvSpPr>
          <p:spPr bwMode="auto">
            <a:xfrm>
              <a:off x="2256" y="720"/>
              <a:ext cx="672" cy="148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8552" name="Text Box 8"/>
            <p:cNvSpPr txBox="1">
              <a:spLocks noChangeArrowheads="1"/>
            </p:cNvSpPr>
            <p:nvPr/>
          </p:nvSpPr>
          <p:spPr bwMode="auto">
            <a:xfrm>
              <a:off x="2448" y="1152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3200" b="1"/>
                <a:t>B</a:t>
              </a:r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auto">
            <a:xfrm>
              <a:off x="2832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08554" name="Group 10"/>
          <p:cNvGrpSpPr>
            <a:grpSpLocks/>
          </p:cNvGrpSpPr>
          <p:nvPr/>
        </p:nvGrpSpPr>
        <p:grpSpPr bwMode="auto">
          <a:xfrm>
            <a:off x="6548438" y="1287463"/>
            <a:ext cx="1066800" cy="2362200"/>
            <a:chOff x="2256" y="720"/>
            <a:chExt cx="672" cy="1488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2256" y="720"/>
              <a:ext cx="672" cy="148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8556" name="Text Box 12"/>
            <p:cNvSpPr txBox="1">
              <a:spLocks noChangeArrowheads="1"/>
            </p:cNvSpPr>
            <p:nvPr/>
          </p:nvSpPr>
          <p:spPr bwMode="auto">
            <a:xfrm>
              <a:off x="2448" y="1152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3200" b="1"/>
                <a:t>C</a:t>
              </a:r>
            </a:p>
          </p:txBody>
        </p:sp>
        <p:sp>
          <p:nvSpPr>
            <p:cNvPr id="108557" name="Oval 13"/>
            <p:cNvSpPr>
              <a:spLocks noChangeArrowheads="1"/>
            </p:cNvSpPr>
            <p:nvPr/>
          </p:nvSpPr>
          <p:spPr bwMode="auto">
            <a:xfrm>
              <a:off x="2832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3348038" y="549275"/>
            <a:ext cx="1736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FF0000"/>
                </a:solidFill>
              </a:rPr>
              <a:t>PUERTA </a:t>
            </a:r>
          </a:p>
          <a:p>
            <a:r>
              <a:rPr lang="es-ES" sz="1600">
                <a:solidFill>
                  <a:srgbClr val="FF0000"/>
                </a:solidFill>
              </a:rPr>
              <a:t>SELECCIONADA</a:t>
            </a:r>
          </a:p>
        </p:txBody>
      </p:sp>
      <p:sp>
        <p:nvSpPr>
          <p:cNvPr id="108559" name="AutoShape 15"/>
          <p:cNvSpPr>
            <a:spLocks noChangeArrowheads="1"/>
          </p:cNvSpPr>
          <p:nvPr/>
        </p:nvSpPr>
        <p:spPr bwMode="auto">
          <a:xfrm rot="1015618" flipH="1">
            <a:off x="6218238" y="1412875"/>
            <a:ext cx="1290637" cy="2319338"/>
          </a:xfrm>
          <a:prstGeom prst="parallelogram">
            <a:avLst>
              <a:gd name="adj" fmla="val 47042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 b="1"/>
              <a:t>C</a:t>
            </a:r>
          </a:p>
        </p:txBody>
      </p:sp>
      <p:sp>
        <p:nvSpPr>
          <p:cNvPr id="108560" name="Oval 16"/>
          <p:cNvSpPr>
            <a:spLocks noChangeArrowheads="1"/>
          </p:cNvSpPr>
          <p:nvPr/>
        </p:nvSpPr>
        <p:spPr bwMode="auto">
          <a:xfrm>
            <a:off x="7005638" y="288766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pic>
        <p:nvPicPr>
          <p:cNvPr id="108561" name="Picture 17" descr="ag000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038" y="3497263"/>
            <a:ext cx="1906587" cy="2133600"/>
          </a:xfrm>
          <a:prstGeom prst="rect">
            <a:avLst/>
          </a:prstGeom>
          <a:noFill/>
        </p:spPr>
      </p:pic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250825" y="476250"/>
            <a:ext cx="3127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/>
              <a:t>Monty Hall (que conoce dónde está el coche) abre la puerta C.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250825" y="2565400"/>
            <a:ext cx="32400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/>
              <a:t>Ahora sabemos que el coche está o bien en A o bien en B.</a:t>
            </a:r>
            <a:endParaRPr lang="es-ES"/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323850" y="4283075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/>
              <a:t>Monty Hall nos permite cambiar de elección si queremos … </a:t>
            </a:r>
          </a:p>
        </p:txBody>
      </p:sp>
      <p:sp>
        <p:nvSpPr>
          <p:cNvPr id="108565" name="Text Box 21"/>
          <p:cNvSpPr txBox="1">
            <a:spLocks noChangeArrowheads="1"/>
          </p:cNvSpPr>
          <p:nvPr/>
        </p:nvSpPr>
        <p:spPr bwMode="auto">
          <a:xfrm>
            <a:off x="611188" y="5589588"/>
            <a:ext cx="8388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b="1"/>
              <a:t>¿Es más probable ganar el coche si cambiamos de puerta? (En este caso de A a B).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3" grpId="0"/>
      <p:bldP spid="108564" grpId="0"/>
      <p:bldP spid="1085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D6A0-AC1A-43CB-9542-B163015789F4}" type="slidenum">
              <a:rPr lang="es-ES"/>
              <a:pPr/>
              <a:t>38</a:t>
            </a:fld>
            <a:endParaRPr lang="es-ES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171575" y="2201863"/>
            <a:ext cx="449263" cy="315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201738" y="3149600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171575" y="2201863"/>
            <a:ext cx="568325" cy="9477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 rot="-520900">
            <a:off x="1222375" y="2433638"/>
            <a:ext cx="35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/>
              <a:t>B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136775" y="2201863"/>
            <a:ext cx="449263" cy="315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2166938" y="3149600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2136775" y="2201863"/>
            <a:ext cx="568325" cy="9477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 rot="-731283">
            <a:off x="2200275" y="2428875"/>
            <a:ext cx="3698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/>
              <a:t>C</a:t>
            </a:r>
          </a:p>
        </p:txBody>
      </p:sp>
      <p:pic>
        <p:nvPicPr>
          <p:cNvPr id="109578" name="Picture 10" descr="j00762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2554288"/>
            <a:ext cx="474662" cy="419100"/>
          </a:xfrm>
          <a:prstGeom prst="rect">
            <a:avLst/>
          </a:prstGeom>
          <a:noFill/>
        </p:spPr>
      </p:pic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203200" y="2201863"/>
            <a:ext cx="449263" cy="315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233363" y="3149600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203200" y="2201863"/>
            <a:ext cx="568325" cy="9477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 rot="-520900">
            <a:off x="254000" y="24336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/>
              <a:t>A</a:t>
            </a:r>
          </a:p>
        </p:txBody>
      </p:sp>
      <p:pic>
        <p:nvPicPr>
          <p:cNvPr id="109583" name="Picture 15" descr="j00762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163" y="4192588"/>
            <a:ext cx="474662" cy="419100"/>
          </a:xfrm>
          <a:prstGeom prst="rect">
            <a:avLst/>
          </a:prstGeom>
          <a:noFill/>
        </p:spPr>
      </p:pic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1203325" y="3840163"/>
            <a:ext cx="449263" cy="315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1233488" y="4787900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1203325" y="3840163"/>
            <a:ext cx="568325" cy="9477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87" name="Rectangle 19"/>
          <p:cNvSpPr>
            <a:spLocks noChangeArrowheads="1"/>
          </p:cNvSpPr>
          <p:nvPr/>
        </p:nvSpPr>
        <p:spPr bwMode="auto">
          <a:xfrm>
            <a:off x="236538" y="3840163"/>
            <a:ext cx="449262" cy="315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88" name="Rectangle 20"/>
          <p:cNvSpPr>
            <a:spLocks noChangeArrowheads="1"/>
          </p:cNvSpPr>
          <p:nvPr/>
        </p:nvSpPr>
        <p:spPr bwMode="auto">
          <a:xfrm>
            <a:off x="266700" y="4787900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236538" y="3840163"/>
            <a:ext cx="568325" cy="9477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 rot="-520900">
            <a:off x="290513" y="40687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/>
              <a:t>A</a:t>
            </a:r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auto">
          <a:xfrm>
            <a:off x="2171700" y="3840163"/>
            <a:ext cx="449263" cy="315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92" name="Rectangle 24"/>
          <p:cNvSpPr>
            <a:spLocks noChangeArrowheads="1"/>
          </p:cNvSpPr>
          <p:nvPr/>
        </p:nvSpPr>
        <p:spPr bwMode="auto">
          <a:xfrm>
            <a:off x="2201863" y="4787900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2171700" y="3840163"/>
            <a:ext cx="568325" cy="9477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 rot="-731283">
            <a:off x="2235200" y="4068763"/>
            <a:ext cx="3683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/>
              <a:t>C</a:t>
            </a:r>
          </a:p>
        </p:txBody>
      </p:sp>
      <p:pic>
        <p:nvPicPr>
          <p:cNvPr id="109595" name="Picture 27" descr="j00762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5830888"/>
            <a:ext cx="474662" cy="419100"/>
          </a:xfrm>
          <a:prstGeom prst="rect">
            <a:avLst/>
          </a:prstGeom>
          <a:noFill/>
        </p:spPr>
      </p:pic>
      <p:sp>
        <p:nvSpPr>
          <p:cNvPr id="109596" name="Rectangle 28"/>
          <p:cNvSpPr>
            <a:spLocks noChangeArrowheads="1"/>
          </p:cNvSpPr>
          <p:nvPr/>
        </p:nvSpPr>
        <p:spPr bwMode="auto">
          <a:xfrm>
            <a:off x="2171700" y="5478463"/>
            <a:ext cx="449263" cy="315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97" name="Rectangle 29"/>
          <p:cNvSpPr>
            <a:spLocks noChangeArrowheads="1"/>
          </p:cNvSpPr>
          <p:nvPr/>
        </p:nvSpPr>
        <p:spPr bwMode="auto">
          <a:xfrm>
            <a:off x="2201863" y="6426200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98" name="Rectangle 30"/>
          <p:cNvSpPr>
            <a:spLocks noChangeArrowheads="1"/>
          </p:cNvSpPr>
          <p:nvPr/>
        </p:nvSpPr>
        <p:spPr bwMode="auto">
          <a:xfrm>
            <a:off x="2171700" y="5478463"/>
            <a:ext cx="568325" cy="9477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 rot="-520900">
            <a:off x="2224088" y="57070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/>
              <a:t>C</a:t>
            </a:r>
          </a:p>
        </p:txBody>
      </p:sp>
      <p:sp>
        <p:nvSpPr>
          <p:cNvPr id="109600" name="Rectangle 32"/>
          <p:cNvSpPr>
            <a:spLocks noChangeArrowheads="1"/>
          </p:cNvSpPr>
          <p:nvPr/>
        </p:nvSpPr>
        <p:spPr bwMode="auto">
          <a:xfrm>
            <a:off x="306388" y="5478463"/>
            <a:ext cx="449262" cy="315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01" name="Rectangle 33"/>
          <p:cNvSpPr>
            <a:spLocks noChangeArrowheads="1"/>
          </p:cNvSpPr>
          <p:nvPr/>
        </p:nvSpPr>
        <p:spPr bwMode="auto">
          <a:xfrm>
            <a:off x="336550" y="6426200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02" name="Rectangle 34"/>
          <p:cNvSpPr>
            <a:spLocks noChangeArrowheads="1"/>
          </p:cNvSpPr>
          <p:nvPr/>
        </p:nvSpPr>
        <p:spPr bwMode="auto">
          <a:xfrm>
            <a:off x="306388" y="5478463"/>
            <a:ext cx="568325" cy="9477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03" name="Text Box 35"/>
          <p:cNvSpPr txBox="1">
            <a:spLocks noChangeArrowheads="1"/>
          </p:cNvSpPr>
          <p:nvPr/>
        </p:nvSpPr>
        <p:spPr bwMode="auto">
          <a:xfrm rot="-520900">
            <a:off x="360363" y="57070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/>
              <a:t>A</a:t>
            </a:r>
          </a:p>
        </p:txBody>
      </p:sp>
      <p:sp>
        <p:nvSpPr>
          <p:cNvPr id="109604" name="Rectangle 36"/>
          <p:cNvSpPr>
            <a:spLocks noChangeArrowheads="1"/>
          </p:cNvSpPr>
          <p:nvPr/>
        </p:nvSpPr>
        <p:spPr bwMode="auto">
          <a:xfrm>
            <a:off x="1238250" y="5478463"/>
            <a:ext cx="449263" cy="315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05" name="Rectangle 37"/>
          <p:cNvSpPr>
            <a:spLocks noChangeArrowheads="1"/>
          </p:cNvSpPr>
          <p:nvPr/>
        </p:nvSpPr>
        <p:spPr bwMode="auto">
          <a:xfrm>
            <a:off x="1268413" y="6426200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06" name="Rectangle 38"/>
          <p:cNvSpPr>
            <a:spLocks noChangeArrowheads="1"/>
          </p:cNvSpPr>
          <p:nvPr/>
        </p:nvSpPr>
        <p:spPr bwMode="auto">
          <a:xfrm>
            <a:off x="1238250" y="5478463"/>
            <a:ext cx="568325" cy="9477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 rot="-520900">
            <a:off x="1292225" y="5707063"/>
            <a:ext cx="35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/>
              <a:t>B</a:t>
            </a:r>
          </a:p>
        </p:txBody>
      </p:sp>
      <p:grpSp>
        <p:nvGrpSpPr>
          <p:cNvPr id="109608" name="Group 40"/>
          <p:cNvGrpSpPr>
            <a:grpSpLocks/>
          </p:cNvGrpSpPr>
          <p:nvPr/>
        </p:nvGrpSpPr>
        <p:grpSpPr bwMode="auto">
          <a:xfrm>
            <a:off x="3581400" y="457200"/>
            <a:ext cx="568325" cy="1052513"/>
            <a:chOff x="2418" y="283"/>
            <a:chExt cx="358" cy="663"/>
          </a:xfrm>
        </p:grpSpPr>
        <p:sp>
          <p:nvSpPr>
            <p:cNvPr id="109609" name="Rectangle 41"/>
            <p:cNvSpPr>
              <a:spLocks noChangeArrowheads="1"/>
            </p:cNvSpPr>
            <p:nvPr/>
          </p:nvSpPr>
          <p:spPr bwMode="auto">
            <a:xfrm>
              <a:off x="2418" y="283"/>
              <a:ext cx="283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10" name="Rectangle 42"/>
            <p:cNvSpPr>
              <a:spLocks noChangeArrowheads="1"/>
            </p:cNvSpPr>
            <p:nvPr/>
          </p:nvSpPr>
          <p:spPr bwMode="auto">
            <a:xfrm>
              <a:off x="2437" y="880"/>
              <a:ext cx="264" cy="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11" name="Rectangle 43"/>
            <p:cNvSpPr>
              <a:spLocks noChangeArrowheads="1"/>
            </p:cNvSpPr>
            <p:nvPr/>
          </p:nvSpPr>
          <p:spPr bwMode="auto">
            <a:xfrm>
              <a:off x="2418" y="283"/>
              <a:ext cx="358" cy="59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12" name="Text Box 44"/>
            <p:cNvSpPr txBox="1">
              <a:spLocks noChangeArrowheads="1"/>
            </p:cNvSpPr>
            <p:nvPr/>
          </p:nvSpPr>
          <p:spPr bwMode="auto">
            <a:xfrm rot="203475">
              <a:off x="2450" y="429"/>
              <a:ext cx="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b="1"/>
                <a:t>B</a:t>
              </a:r>
            </a:p>
          </p:txBody>
        </p:sp>
      </p:grpSp>
      <p:grpSp>
        <p:nvGrpSpPr>
          <p:cNvPr id="109613" name="Group 45"/>
          <p:cNvGrpSpPr>
            <a:grpSpLocks/>
          </p:cNvGrpSpPr>
          <p:nvPr/>
        </p:nvGrpSpPr>
        <p:grpSpPr bwMode="auto">
          <a:xfrm>
            <a:off x="4267200" y="457200"/>
            <a:ext cx="568325" cy="1052513"/>
            <a:chOff x="3026" y="283"/>
            <a:chExt cx="358" cy="663"/>
          </a:xfrm>
        </p:grpSpPr>
        <p:sp>
          <p:nvSpPr>
            <p:cNvPr id="109614" name="Rectangle 46"/>
            <p:cNvSpPr>
              <a:spLocks noChangeArrowheads="1"/>
            </p:cNvSpPr>
            <p:nvPr/>
          </p:nvSpPr>
          <p:spPr bwMode="auto">
            <a:xfrm>
              <a:off x="3026" y="283"/>
              <a:ext cx="283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15" name="Rectangle 47"/>
            <p:cNvSpPr>
              <a:spLocks noChangeArrowheads="1"/>
            </p:cNvSpPr>
            <p:nvPr/>
          </p:nvSpPr>
          <p:spPr bwMode="auto">
            <a:xfrm>
              <a:off x="3045" y="880"/>
              <a:ext cx="264" cy="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16" name="Rectangle 48"/>
            <p:cNvSpPr>
              <a:spLocks noChangeArrowheads="1"/>
            </p:cNvSpPr>
            <p:nvPr/>
          </p:nvSpPr>
          <p:spPr bwMode="auto">
            <a:xfrm>
              <a:off x="3026" y="283"/>
              <a:ext cx="358" cy="59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17" name="Text Box 49"/>
            <p:cNvSpPr txBox="1">
              <a:spLocks noChangeArrowheads="1"/>
            </p:cNvSpPr>
            <p:nvPr/>
          </p:nvSpPr>
          <p:spPr bwMode="auto">
            <a:xfrm rot="-21037">
              <a:off x="3066" y="426"/>
              <a:ext cx="23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b="1"/>
                <a:t>C</a:t>
              </a:r>
            </a:p>
          </p:txBody>
        </p:sp>
      </p:grpSp>
      <p:sp>
        <p:nvSpPr>
          <p:cNvPr id="109618" name="Rectangle 50"/>
          <p:cNvSpPr>
            <a:spLocks noChangeArrowheads="1"/>
          </p:cNvSpPr>
          <p:nvPr/>
        </p:nvSpPr>
        <p:spPr bwMode="auto">
          <a:xfrm>
            <a:off x="2870200" y="457200"/>
            <a:ext cx="449263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19" name="Rectangle 51"/>
          <p:cNvSpPr>
            <a:spLocks noChangeArrowheads="1"/>
          </p:cNvSpPr>
          <p:nvPr/>
        </p:nvSpPr>
        <p:spPr bwMode="auto">
          <a:xfrm>
            <a:off x="2900363" y="1404938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20" name="Rectangle 52"/>
          <p:cNvSpPr>
            <a:spLocks noChangeArrowheads="1"/>
          </p:cNvSpPr>
          <p:nvPr/>
        </p:nvSpPr>
        <p:spPr bwMode="auto">
          <a:xfrm>
            <a:off x="2870200" y="457200"/>
            <a:ext cx="568325" cy="9477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21" name="Text Box 53"/>
          <p:cNvSpPr txBox="1">
            <a:spLocks noChangeArrowheads="1"/>
          </p:cNvSpPr>
          <p:nvPr/>
        </p:nvSpPr>
        <p:spPr bwMode="auto">
          <a:xfrm rot="203360">
            <a:off x="2921000" y="6889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9622" name="Rectangle 54"/>
          <p:cNvSpPr>
            <a:spLocks noChangeArrowheads="1"/>
          </p:cNvSpPr>
          <p:nvPr/>
        </p:nvSpPr>
        <p:spPr bwMode="auto">
          <a:xfrm>
            <a:off x="5791200" y="457200"/>
            <a:ext cx="449263" cy="315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23" name="Rectangle 55"/>
          <p:cNvSpPr>
            <a:spLocks noChangeArrowheads="1"/>
          </p:cNvSpPr>
          <p:nvPr/>
        </p:nvSpPr>
        <p:spPr bwMode="auto">
          <a:xfrm>
            <a:off x="5821363" y="1404938"/>
            <a:ext cx="419100" cy="10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24" name="Rectangle 56"/>
          <p:cNvSpPr>
            <a:spLocks noChangeArrowheads="1"/>
          </p:cNvSpPr>
          <p:nvPr/>
        </p:nvSpPr>
        <p:spPr bwMode="auto">
          <a:xfrm>
            <a:off x="5791200" y="457200"/>
            <a:ext cx="568325" cy="9477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25" name="Text Box 57"/>
          <p:cNvSpPr txBox="1">
            <a:spLocks noChangeArrowheads="1"/>
          </p:cNvSpPr>
          <p:nvPr/>
        </p:nvSpPr>
        <p:spPr bwMode="auto">
          <a:xfrm rot="203475">
            <a:off x="5842000" y="68897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109626" name="Group 58"/>
          <p:cNvGrpSpPr>
            <a:grpSpLocks/>
          </p:cNvGrpSpPr>
          <p:nvPr/>
        </p:nvGrpSpPr>
        <p:grpSpPr bwMode="auto">
          <a:xfrm>
            <a:off x="6477000" y="457200"/>
            <a:ext cx="568325" cy="1052513"/>
            <a:chOff x="3026" y="283"/>
            <a:chExt cx="358" cy="663"/>
          </a:xfrm>
        </p:grpSpPr>
        <p:sp>
          <p:nvSpPr>
            <p:cNvPr id="109627" name="Rectangle 59"/>
            <p:cNvSpPr>
              <a:spLocks noChangeArrowheads="1"/>
            </p:cNvSpPr>
            <p:nvPr/>
          </p:nvSpPr>
          <p:spPr bwMode="auto">
            <a:xfrm>
              <a:off x="3026" y="283"/>
              <a:ext cx="283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28" name="Rectangle 60"/>
            <p:cNvSpPr>
              <a:spLocks noChangeArrowheads="1"/>
            </p:cNvSpPr>
            <p:nvPr/>
          </p:nvSpPr>
          <p:spPr bwMode="auto">
            <a:xfrm>
              <a:off x="3045" y="880"/>
              <a:ext cx="264" cy="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29" name="Rectangle 61"/>
            <p:cNvSpPr>
              <a:spLocks noChangeArrowheads="1"/>
            </p:cNvSpPr>
            <p:nvPr/>
          </p:nvSpPr>
          <p:spPr bwMode="auto">
            <a:xfrm>
              <a:off x="3026" y="283"/>
              <a:ext cx="358" cy="59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30" name="Text Box 62"/>
            <p:cNvSpPr txBox="1">
              <a:spLocks noChangeArrowheads="1"/>
            </p:cNvSpPr>
            <p:nvPr/>
          </p:nvSpPr>
          <p:spPr bwMode="auto">
            <a:xfrm rot="-21037">
              <a:off x="3066" y="426"/>
              <a:ext cx="23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b="1"/>
                <a:t>C</a:t>
              </a:r>
            </a:p>
          </p:txBody>
        </p:sp>
      </p:grpSp>
      <p:grpSp>
        <p:nvGrpSpPr>
          <p:cNvPr id="109631" name="Group 63"/>
          <p:cNvGrpSpPr>
            <a:grpSpLocks/>
          </p:cNvGrpSpPr>
          <p:nvPr/>
        </p:nvGrpSpPr>
        <p:grpSpPr bwMode="auto">
          <a:xfrm>
            <a:off x="5080000" y="457200"/>
            <a:ext cx="568325" cy="1052513"/>
            <a:chOff x="1808" y="283"/>
            <a:chExt cx="358" cy="663"/>
          </a:xfrm>
        </p:grpSpPr>
        <p:sp>
          <p:nvSpPr>
            <p:cNvPr id="109632" name="Rectangle 64"/>
            <p:cNvSpPr>
              <a:spLocks noChangeArrowheads="1"/>
            </p:cNvSpPr>
            <p:nvPr/>
          </p:nvSpPr>
          <p:spPr bwMode="auto">
            <a:xfrm>
              <a:off x="1808" y="283"/>
              <a:ext cx="283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33" name="Rectangle 65"/>
            <p:cNvSpPr>
              <a:spLocks noChangeArrowheads="1"/>
            </p:cNvSpPr>
            <p:nvPr/>
          </p:nvSpPr>
          <p:spPr bwMode="auto">
            <a:xfrm>
              <a:off x="1827" y="880"/>
              <a:ext cx="264" cy="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34" name="Rectangle 66"/>
            <p:cNvSpPr>
              <a:spLocks noChangeArrowheads="1"/>
            </p:cNvSpPr>
            <p:nvPr/>
          </p:nvSpPr>
          <p:spPr bwMode="auto">
            <a:xfrm>
              <a:off x="1808" y="283"/>
              <a:ext cx="358" cy="59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35" name="Text Box 67"/>
            <p:cNvSpPr txBox="1">
              <a:spLocks noChangeArrowheads="1"/>
            </p:cNvSpPr>
            <p:nvPr/>
          </p:nvSpPr>
          <p:spPr bwMode="auto">
            <a:xfrm rot="203360">
              <a:off x="1840" y="42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b="1"/>
                <a:t>A</a:t>
              </a:r>
            </a:p>
          </p:txBody>
        </p:sp>
      </p:grpSp>
      <p:grpSp>
        <p:nvGrpSpPr>
          <p:cNvPr id="109636" name="Group 68"/>
          <p:cNvGrpSpPr>
            <a:grpSpLocks/>
          </p:cNvGrpSpPr>
          <p:nvPr/>
        </p:nvGrpSpPr>
        <p:grpSpPr bwMode="auto">
          <a:xfrm>
            <a:off x="7889875" y="457200"/>
            <a:ext cx="568325" cy="1052513"/>
            <a:chOff x="2418" y="283"/>
            <a:chExt cx="358" cy="663"/>
          </a:xfrm>
        </p:grpSpPr>
        <p:sp>
          <p:nvSpPr>
            <p:cNvPr id="109637" name="Rectangle 69"/>
            <p:cNvSpPr>
              <a:spLocks noChangeArrowheads="1"/>
            </p:cNvSpPr>
            <p:nvPr/>
          </p:nvSpPr>
          <p:spPr bwMode="auto">
            <a:xfrm>
              <a:off x="2418" y="283"/>
              <a:ext cx="283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38" name="Rectangle 70"/>
            <p:cNvSpPr>
              <a:spLocks noChangeArrowheads="1"/>
            </p:cNvSpPr>
            <p:nvPr/>
          </p:nvSpPr>
          <p:spPr bwMode="auto">
            <a:xfrm>
              <a:off x="2437" y="880"/>
              <a:ext cx="264" cy="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39" name="Rectangle 71"/>
            <p:cNvSpPr>
              <a:spLocks noChangeArrowheads="1"/>
            </p:cNvSpPr>
            <p:nvPr/>
          </p:nvSpPr>
          <p:spPr bwMode="auto">
            <a:xfrm>
              <a:off x="2418" y="283"/>
              <a:ext cx="358" cy="59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40" name="Text Box 72"/>
            <p:cNvSpPr txBox="1">
              <a:spLocks noChangeArrowheads="1"/>
            </p:cNvSpPr>
            <p:nvPr/>
          </p:nvSpPr>
          <p:spPr bwMode="auto">
            <a:xfrm rot="203475">
              <a:off x="2450" y="429"/>
              <a:ext cx="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b="1"/>
                <a:t>B</a:t>
              </a:r>
            </a:p>
          </p:txBody>
        </p:sp>
      </p:grpSp>
      <p:sp>
        <p:nvSpPr>
          <p:cNvPr id="109641" name="Rectangle 73"/>
          <p:cNvSpPr>
            <a:spLocks noChangeArrowheads="1"/>
          </p:cNvSpPr>
          <p:nvPr/>
        </p:nvSpPr>
        <p:spPr bwMode="auto">
          <a:xfrm>
            <a:off x="8575675" y="457200"/>
            <a:ext cx="449263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42" name="Rectangle 74"/>
          <p:cNvSpPr>
            <a:spLocks noChangeArrowheads="1"/>
          </p:cNvSpPr>
          <p:nvPr/>
        </p:nvSpPr>
        <p:spPr bwMode="auto">
          <a:xfrm>
            <a:off x="8605838" y="1404938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43" name="Rectangle 75"/>
          <p:cNvSpPr>
            <a:spLocks noChangeArrowheads="1"/>
          </p:cNvSpPr>
          <p:nvPr/>
        </p:nvSpPr>
        <p:spPr bwMode="auto">
          <a:xfrm>
            <a:off x="8575675" y="457200"/>
            <a:ext cx="568325" cy="9477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9644" name="Text Box 76"/>
          <p:cNvSpPr txBox="1">
            <a:spLocks noChangeArrowheads="1"/>
          </p:cNvSpPr>
          <p:nvPr/>
        </p:nvSpPr>
        <p:spPr bwMode="auto">
          <a:xfrm rot="-21037">
            <a:off x="8639175" y="684213"/>
            <a:ext cx="3698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109645" name="Group 77"/>
          <p:cNvGrpSpPr>
            <a:grpSpLocks/>
          </p:cNvGrpSpPr>
          <p:nvPr/>
        </p:nvGrpSpPr>
        <p:grpSpPr bwMode="auto">
          <a:xfrm>
            <a:off x="7178675" y="457200"/>
            <a:ext cx="568325" cy="1052513"/>
            <a:chOff x="1808" y="283"/>
            <a:chExt cx="358" cy="663"/>
          </a:xfrm>
        </p:grpSpPr>
        <p:sp>
          <p:nvSpPr>
            <p:cNvPr id="109646" name="Rectangle 78"/>
            <p:cNvSpPr>
              <a:spLocks noChangeArrowheads="1"/>
            </p:cNvSpPr>
            <p:nvPr/>
          </p:nvSpPr>
          <p:spPr bwMode="auto">
            <a:xfrm>
              <a:off x="1808" y="283"/>
              <a:ext cx="283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47" name="Rectangle 79"/>
            <p:cNvSpPr>
              <a:spLocks noChangeArrowheads="1"/>
            </p:cNvSpPr>
            <p:nvPr/>
          </p:nvSpPr>
          <p:spPr bwMode="auto">
            <a:xfrm>
              <a:off x="1827" y="880"/>
              <a:ext cx="264" cy="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48" name="Rectangle 80"/>
            <p:cNvSpPr>
              <a:spLocks noChangeArrowheads="1"/>
            </p:cNvSpPr>
            <p:nvPr/>
          </p:nvSpPr>
          <p:spPr bwMode="auto">
            <a:xfrm>
              <a:off x="1808" y="283"/>
              <a:ext cx="358" cy="59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9649" name="Text Box 81"/>
            <p:cNvSpPr txBox="1">
              <a:spLocks noChangeArrowheads="1"/>
            </p:cNvSpPr>
            <p:nvPr/>
          </p:nvSpPr>
          <p:spPr bwMode="auto">
            <a:xfrm rot="203360">
              <a:off x="1840" y="42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 b="1"/>
                <a:t>A</a:t>
              </a:r>
            </a:p>
          </p:txBody>
        </p:sp>
      </p:grpSp>
      <p:sp>
        <p:nvSpPr>
          <p:cNvPr id="109650" name="Line 82"/>
          <p:cNvSpPr>
            <a:spLocks noChangeShapeType="1"/>
          </p:cNvSpPr>
          <p:nvPr/>
        </p:nvSpPr>
        <p:spPr bwMode="auto">
          <a:xfrm>
            <a:off x="4953000" y="0"/>
            <a:ext cx="0" cy="685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09651" name="Line 83"/>
          <p:cNvSpPr>
            <a:spLocks noChangeShapeType="1"/>
          </p:cNvSpPr>
          <p:nvPr/>
        </p:nvSpPr>
        <p:spPr bwMode="auto">
          <a:xfrm>
            <a:off x="7086600" y="0"/>
            <a:ext cx="0" cy="685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09652" name="Line 8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09653" name="Line 85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09654" name="Text Box 86"/>
          <p:cNvSpPr txBox="1">
            <a:spLocks noChangeArrowheads="1"/>
          </p:cNvSpPr>
          <p:nvPr/>
        </p:nvSpPr>
        <p:spPr bwMode="auto">
          <a:xfrm>
            <a:off x="-92075" y="41275"/>
            <a:ext cx="2746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/>
              <a:t> </a:t>
            </a:r>
            <a:r>
              <a:rPr lang="es-ES" sz="2400" b="1"/>
              <a:t>Si el concursante</a:t>
            </a:r>
          </a:p>
          <a:p>
            <a:r>
              <a:rPr lang="es-ES" sz="2400" b="1"/>
              <a:t> CAMBIA</a:t>
            </a:r>
          </a:p>
          <a:p>
            <a:r>
              <a:rPr lang="es-ES" sz="2400" b="1"/>
              <a:t> su elección original</a:t>
            </a:r>
            <a:endParaRPr lang="es-ES" sz="2400"/>
          </a:p>
        </p:txBody>
      </p:sp>
      <p:sp>
        <p:nvSpPr>
          <p:cNvPr id="109655" name="Text Box 87"/>
          <p:cNvSpPr txBox="1">
            <a:spLocks noChangeArrowheads="1"/>
          </p:cNvSpPr>
          <p:nvPr/>
        </p:nvSpPr>
        <p:spPr bwMode="auto">
          <a:xfrm>
            <a:off x="3336925" y="2098675"/>
            <a:ext cx="102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400" b="1"/>
          </a:p>
          <a:p>
            <a:r>
              <a:rPr lang="es-ES" sz="2400" b="1">
                <a:solidFill>
                  <a:schemeClr val="accent2"/>
                </a:solidFill>
              </a:rPr>
              <a:t>Pierde</a:t>
            </a:r>
          </a:p>
        </p:txBody>
      </p:sp>
      <p:sp>
        <p:nvSpPr>
          <p:cNvPr id="109656" name="Text Box 88"/>
          <p:cNvSpPr txBox="1">
            <a:spLocks noChangeArrowheads="1"/>
          </p:cNvSpPr>
          <p:nvPr/>
        </p:nvSpPr>
        <p:spPr bwMode="auto">
          <a:xfrm>
            <a:off x="5394325" y="2098675"/>
            <a:ext cx="89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400" b="1"/>
          </a:p>
          <a:p>
            <a:r>
              <a:rPr lang="es-ES" sz="2400" b="1">
                <a:solidFill>
                  <a:srgbClr val="FF0000"/>
                </a:solidFill>
              </a:rPr>
              <a:t>Gana</a:t>
            </a:r>
          </a:p>
        </p:txBody>
      </p:sp>
      <p:sp>
        <p:nvSpPr>
          <p:cNvPr id="109657" name="Text Box 89"/>
          <p:cNvSpPr txBox="1">
            <a:spLocks noChangeArrowheads="1"/>
          </p:cNvSpPr>
          <p:nvPr/>
        </p:nvSpPr>
        <p:spPr bwMode="auto">
          <a:xfrm>
            <a:off x="7467600" y="2098675"/>
            <a:ext cx="89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400" b="1"/>
          </a:p>
          <a:p>
            <a:r>
              <a:rPr lang="es-ES" sz="2400" b="1">
                <a:solidFill>
                  <a:srgbClr val="FF0000"/>
                </a:solidFill>
              </a:rPr>
              <a:t>Gana</a:t>
            </a:r>
          </a:p>
        </p:txBody>
      </p:sp>
      <p:sp>
        <p:nvSpPr>
          <p:cNvPr id="109658" name="Text Box 90"/>
          <p:cNvSpPr txBox="1">
            <a:spLocks noChangeArrowheads="1"/>
          </p:cNvSpPr>
          <p:nvPr/>
        </p:nvSpPr>
        <p:spPr bwMode="auto">
          <a:xfrm>
            <a:off x="3336925" y="3810000"/>
            <a:ext cx="89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400" b="1"/>
          </a:p>
          <a:p>
            <a:r>
              <a:rPr lang="es-ES" sz="2400" b="1">
                <a:solidFill>
                  <a:srgbClr val="FF0000"/>
                </a:solidFill>
              </a:rPr>
              <a:t>Gana</a:t>
            </a:r>
          </a:p>
        </p:txBody>
      </p:sp>
      <p:sp>
        <p:nvSpPr>
          <p:cNvPr id="109659" name="Text Box 91"/>
          <p:cNvSpPr txBox="1">
            <a:spLocks noChangeArrowheads="1"/>
          </p:cNvSpPr>
          <p:nvPr/>
        </p:nvSpPr>
        <p:spPr bwMode="auto">
          <a:xfrm>
            <a:off x="3336925" y="5410200"/>
            <a:ext cx="89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400" b="1"/>
          </a:p>
          <a:p>
            <a:r>
              <a:rPr lang="es-ES" sz="2400" b="1">
                <a:solidFill>
                  <a:srgbClr val="FF0000"/>
                </a:solidFill>
              </a:rPr>
              <a:t>Gana</a:t>
            </a:r>
          </a:p>
        </p:txBody>
      </p:sp>
      <p:sp>
        <p:nvSpPr>
          <p:cNvPr id="109660" name="Text Box 92"/>
          <p:cNvSpPr txBox="1">
            <a:spLocks noChangeArrowheads="1"/>
          </p:cNvSpPr>
          <p:nvPr/>
        </p:nvSpPr>
        <p:spPr bwMode="auto">
          <a:xfrm>
            <a:off x="5394325" y="3810000"/>
            <a:ext cx="102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400" b="1"/>
          </a:p>
          <a:p>
            <a:r>
              <a:rPr lang="es-ES" sz="2400" b="1">
                <a:solidFill>
                  <a:schemeClr val="accent2"/>
                </a:solidFill>
              </a:rPr>
              <a:t>Pierde</a:t>
            </a:r>
          </a:p>
        </p:txBody>
      </p:sp>
      <p:sp>
        <p:nvSpPr>
          <p:cNvPr id="109661" name="Text Box 93"/>
          <p:cNvSpPr txBox="1">
            <a:spLocks noChangeArrowheads="1"/>
          </p:cNvSpPr>
          <p:nvPr/>
        </p:nvSpPr>
        <p:spPr bwMode="auto">
          <a:xfrm>
            <a:off x="7467600" y="5410200"/>
            <a:ext cx="102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400" b="1"/>
          </a:p>
          <a:p>
            <a:r>
              <a:rPr lang="es-ES" sz="2400" b="1">
                <a:solidFill>
                  <a:schemeClr val="accent2"/>
                </a:solidFill>
              </a:rPr>
              <a:t>Pierde</a:t>
            </a:r>
          </a:p>
        </p:txBody>
      </p:sp>
      <p:sp>
        <p:nvSpPr>
          <p:cNvPr id="109662" name="Text Box 94"/>
          <p:cNvSpPr txBox="1">
            <a:spLocks noChangeArrowheads="1"/>
          </p:cNvSpPr>
          <p:nvPr/>
        </p:nvSpPr>
        <p:spPr bwMode="auto">
          <a:xfrm>
            <a:off x="5394325" y="5410200"/>
            <a:ext cx="89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400" b="1"/>
          </a:p>
          <a:p>
            <a:r>
              <a:rPr lang="es-ES" sz="2400" b="1">
                <a:solidFill>
                  <a:srgbClr val="FF0000"/>
                </a:solidFill>
              </a:rPr>
              <a:t>Gana</a:t>
            </a:r>
          </a:p>
        </p:txBody>
      </p:sp>
      <p:sp>
        <p:nvSpPr>
          <p:cNvPr id="109663" name="Text Box 95"/>
          <p:cNvSpPr txBox="1">
            <a:spLocks noChangeArrowheads="1"/>
          </p:cNvSpPr>
          <p:nvPr/>
        </p:nvSpPr>
        <p:spPr bwMode="auto">
          <a:xfrm>
            <a:off x="7467600" y="3810000"/>
            <a:ext cx="89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400" b="1"/>
          </a:p>
          <a:p>
            <a:r>
              <a:rPr lang="es-ES" sz="2400" b="1">
                <a:solidFill>
                  <a:srgbClr val="FF0000"/>
                </a:solidFill>
              </a:rPr>
              <a:t>Gana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55" grpId="0"/>
      <p:bldP spid="109656" grpId="0"/>
      <p:bldP spid="109657" grpId="0"/>
      <p:bldP spid="109658" grpId="0"/>
      <p:bldP spid="109659" grpId="0"/>
      <p:bldP spid="109660" grpId="0"/>
      <p:bldP spid="109661" grpId="0"/>
      <p:bldP spid="109662" grpId="0"/>
      <p:bldP spid="1096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3BC3C-3D08-472A-817A-7AC212DC8926}" type="slidenum">
              <a:rPr lang="es-ES"/>
              <a:pPr/>
              <a:t>39</a:t>
            </a:fld>
            <a:endParaRPr lang="es-E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870200" y="457200"/>
            <a:ext cx="449263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5791200" y="457200"/>
            <a:ext cx="449263" cy="315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5821363" y="1404938"/>
            <a:ext cx="419100" cy="10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8575675" y="457200"/>
            <a:ext cx="449263" cy="31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8605838" y="1404938"/>
            <a:ext cx="4191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320675" y="84138"/>
            <a:ext cx="8594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 b="1"/>
              <a:t>Si el concursante CAMBIA su elección original </a:t>
            </a:r>
            <a:r>
              <a:rPr lang="es-ES" sz="2400" b="1">
                <a:solidFill>
                  <a:srgbClr val="FF0000"/>
                </a:solidFill>
              </a:rPr>
              <a:t>gana 6 veces</a:t>
            </a:r>
            <a:r>
              <a:rPr lang="es-ES" sz="2400" b="1"/>
              <a:t> de las 9: su probabilidad de ganar es 6/9 = 2/3. Si no cambia, su probabilidad de ganar es de 3/9 = 1/3. ¡Tiene el doble de </a:t>
            </a:r>
          </a:p>
          <a:p>
            <a:r>
              <a:rPr lang="es-ES" sz="2400" b="1"/>
              <a:t>posibilidades de ganar si cambia de puerta!</a:t>
            </a:r>
            <a:endParaRPr lang="es-ES" sz="2400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1979613" y="1700213"/>
            <a:ext cx="88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00" b="1">
              <a:solidFill>
                <a:schemeClr val="accent2"/>
              </a:solidFill>
            </a:endParaRPr>
          </a:p>
          <a:p>
            <a:r>
              <a:rPr lang="es-ES" sz="2000" b="1">
                <a:solidFill>
                  <a:schemeClr val="accent2"/>
                </a:solidFill>
              </a:rPr>
              <a:t>Pierde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4037013" y="1676400"/>
            <a:ext cx="776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00" b="1"/>
          </a:p>
          <a:p>
            <a:r>
              <a:rPr lang="es-ES" sz="2000" b="1">
                <a:solidFill>
                  <a:srgbClr val="FF0000"/>
                </a:solidFill>
              </a:rPr>
              <a:t>Gana</a:t>
            </a:r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6110288" y="1676400"/>
            <a:ext cx="776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00" b="1"/>
          </a:p>
          <a:p>
            <a:r>
              <a:rPr lang="es-ES" sz="2000" b="1">
                <a:solidFill>
                  <a:srgbClr val="FF0000"/>
                </a:solidFill>
              </a:rPr>
              <a:t>Gana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1979613" y="3387725"/>
            <a:ext cx="776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00" b="1"/>
          </a:p>
          <a:p>
            <a:r>
              <a:rPr lang="es-ES" sz="2000" b="1">
                <a:solidFill>
                  <a:srgbClr val="FF0000"/>
                </a:solidFill>
              </a:rPr>
              <a:t>Gana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1979613" y="4987925"/>
            <a:ext cx="776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00" b="1"/>
          </a:p>
          <a:p>
            <a:r>
              <a:rPr lang="es-ES" sz="2000" b="1">
                <a:solidFill>
                  <a:srgbClr val="FF0000"/>
                </a:solidFill>
              </a:rPr>
              <a:t>Gana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4037013" y="3387725"/>
            <a:ext cx="88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00" b="1"/>
          </a:p>
          <a:p>
            <a:r>
              <a:rPr lang="es-ES" sz="2000" b="1">
                <a:solidFill>
                  <a:schemeClr val="accent2"/>
                </a:solidFill>
              </a:rPr>
              <a:t>Pierde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6110288" y="4987925"/>
            <a:ext cx="88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00" b="1"/>
          </a:p>
          <a:p>
            <a:r>
              <a:rPr lang="es-ES" sz="2000" b="1">
                <a:solidFill>
                  <a:schemeClr val="accent2"/>
                </a:solidFill>
              </a:rPr>
              <a:t>Pierde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4037013" y="4987925"/>
            <a:ext cx="776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00" b="1"/>
          </a:p>
          <a:p>
            <a:r>
              <a:rPr lang="es-ES" sz="2000" b="1">
                <a:solidFill>
                  <a:srgbClr val="FF0000"/>
                </a:solidFill>
              </a:rPr>
              <a:t>Gana</a:t>
            </a: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6110288" y="3387725"/>
            <a:ext cx="776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00" b="1"/>
          </a:p>
          <a:p>
            <a:r>
              <a:rPr lang="es-ES" sz="2000" b="1">
                <a:solidFill>
                  <a:srgbClr val="FF0000"/>
                </a:solidFill>
              </a:rPr>
              <a:t>Gana</a:t>
            </a:r>
          </a:p>
        </p:txBody>
      </p:sp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1279525" y="6019800"/>
            <a:ext cx="6569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Verdana" pitchFamily="34" charset="0"/>
              </a:rPr>
              <a:t>Juega y compruébalo estadísticamente en</a:t>
            </a: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Verdana" pitchFamily="34" charset="0"/>
                <a:hlinkClick r:id="rId3"/>
              </a:rPr>
              <a:t>http://math.ucsd.edu/~crypto/Monty/monty.html</a:t>
            </a:r>
            <a:endParaRPr lang="en-US" sz="2000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0C7-2D75-480D-93D5-B87A1B23D3FE}" type="slidenum">
              <a:rPr lang="es-ES"/>
              <a:pPr/>
              <a:t>4</a:t>
            </a:fld>
            <a:endParaRPr lang="es-ES"/>
          </a:p>
        </p:txBody>
      </p:sp>
      <p:sp>
        <p:nvSpPr>
          <p:cNvPr id="481288" name="Rectangle 8"/>
          <p:cNvSpPr>
            <a:spLocks noChangeArrowheads="1"/>
          </p:cNvSpPr>
          <p:nvPr/>
        </p:nvSpPr>
        <p:spPr bwMode="auto">
          <a:xfrm>
            <a:off x="2163763" y="1341438"/>
            <a:ext cx="685800" cy="685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481289" name="Oval 9"/>
          <p:cNvSpPr>
            <a:spLocks noChangeArrowheads="1"/>
          </p:cNvSpPr>
          <p:nvPr/>
        </p:nvSpPr>
        <p:spPr bwMode="auto">
          <a:xfrm>
            <a:off x="2468563" y="1646238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CL" sz="2400">
              <a:solidFill>
                <a:schemeClr val="accent2"/>
              </a:solidFill>
            </a:endParaRPr>
          </a:p>
        </p:txBody>
      </p:sp>
      <p:sp>
        <p:nvSpPr>
          <p:cNvPr id="481310" name="Text Box 30"/>
          <p:cNvSpPr txBox="1">
            <a:spLocks noChangeArrowheads="1"/>
          </p:cNvSpPr>
          <p:nvPr/>
        </p:nvSpPr>
        <p:spPr bwMode="auto">
          <a:xfrm>
            <a:off x="323850" y="158750"/>
            <a:ext cx="8756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Supongamos que hemos lanzado ya el dado rojo y ha salido </a:t>
            </a:r>
          </a:p>
          <a:p>
            <a:r>
              <a:rPr lang="es-ES"/>
              <a:t>un 1. ¿Cuál es ahora la probabilidad de que sumen 3?</a:t>
            </a:r>
          </a:p>
        </p:txBody>
      </p:sp>
      <p:grpSp>
        <p:nvGrpSpPr>
          <p:cNvPr id="481311" name="Group 31"/>
          <p:cNvGrpSpPr>
            <a:grpSpLocks/>
          </p:cNvGrpSpPr>
          <p:nvPr/>
        </p:nvGrpSpPr>
        <p:grpSpPr bwMode="auto">
          <a:xfrm rot="5400000">
            <a:off x="-788987" y="4110038"/>
            <a:ext cx="4495800" cy="685800"/>
            <a:chOff x="1387" y="1728"/>
            <a:chExt cx="2832" cy="432"/>
          </a:xfrm>
        </p:grpSpPr>
        <p:sp>
          <p:nvSpPr>
            <p:cNvPr id="481312" name="Rectangle 32"/>
            <p:cNvSpPr>
              <a:spLocks noChangeArrowheads="1"/>
            </p:cNvSpPr>
            <p:nvPr/>
          </p:nvSpPr>
          <p:spPr bwMode="auto">
            <a:xfrm>
              <a:off x="330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13" name="Rectangle 33"/>
            <p:cNvSpPr>
              <a:spLocks noChangeArrowheads="1"/>
            </p:cNvSpPr>
            <p:nvPr/>
          </p:nvSpPr>
          <p:spPr bwMode="auto">
            <a:xfrm>
              <a:off x="378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14" name="Rectangle 34"/>
            <p:cNvSpPr>
              <a:spLocks noChangeArrowheads="1"/>
            </p:cNvSpPr>
            <p:nvPr/>
          </p:nvSpPr>
          <p:spPr bwMode="auto">
            <a:xfrm>
              <a:off x="282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15" name="Rectangle 35"/>
            <p:cNvSpPr>
              <a:spLocks noChangeArrowheads="1"/>
            </p:cNvSpPr>
            <p:nvPr/>
          </p:nvSpPr>
          <p:spPr bwMode="auto">
            <a:xfrm>
              <a:off x="234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16" name="Rectangle 36"/>
            <p:cNvSpPr>
              <a:spLocks noChangeArrowheads="1"/>
            </p:cNvSpPr>
            <p:nvPr/>
          </p:nvSpPr>
          <p:spPr bwMode="auto">
            <a:xfrm>
              <a:off x="186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17" name="Rectangle 37"/>
            <p:cNvSpPr>
              <a:spLocks noChangeArrowheads="1"/>
            </p:cNvSpPr>
            <p:nvPr/>
          </p:nvSpPr>
          <p:spPr bwMode="auto">
            <a:xfrm>
              <a:off x="1387" y="1728"/>
              <a:ext cx="432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18" name="Oval 38"/>
            <p:cNvSpPr>
              <a:spLocks noChangeArrowheads="1"/>
            </p:cNvSpPr>
            <p:nvPr/>
          </p:nvSpPr>
          <p:spPr bwMode="auto">
            <a:xfrm>
              <a:off x="1579" y="19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s-CL" sz="2400">
                <a:solidFill>
                  <a:schemeClr val="accent2"/>
                </a:solidFill>
              </a:endParaRPr>
            </a:p>
          </p:txBody>
        </p:sp>
        <p:sp>
          <p:nvSpPr>
            <p:cNvPr id="481319" name="Oval 39"/>
            <p:cNvSpPr>
              <a:spLocks noChangeArrowheads="1"/>
            </p:cNvSpPr>
            <p:nvPr/>
          </p:nvSpPr>
          <p:spPr bwMode="auto">
            <a:xfrm>
              <a:off x="2923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20" name="Oval 40"/>
            <p:cNvSpPr>
              <a:spLocks noChangeArrowheads="1"/>
            </p:cNvSpPr>
            <p:nvPr/>
          </p:nvSpPr>
          <p:spPr bwMode="auto">
            <a:xfrm>
              <a:off x="2059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21" name="Oval 41"/>
            <p:cNvSpPr>
              <a:spLocks noChangeArrowheads="1"/>
            </p:cNvSpPr>
            <p:nvPr/>
          </p:nvSpPr>
          <p:spPr bwMode="auto">
            <a:xfrm>
              <a:off x="3103" y="1828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22" name="Oval 42"/>
            <p:cNvSpPr>
              <a:spLocks noChangeArrowheads="1"/>
            </p:cNvSpPr>
            <p:nvPr/>
          </p:nvSpPr>
          <p:spPr bwMode="auto">
            <a:xfrm>
              <a:off x="2539" y="2028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23" name="Oval 43"/>
            <p:cNvSpPr>
              <a:spLocks noChangeArrowheads="1"/>
            </p:cNvSpPr>
            <p:nvPr/>
          </p:nvSpPr>
          <p:spPr bwMode="auto">
            <a:xfrm>
              <a:off x="2631" y="18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24" name="Oval 44"/>
            <p:cNvSpPr>
              <a:spLocks noChangeArrowheads="1"/>
            </p:cNvSpPr>
            <p:nvPr/>
          </p:nvSpPr>
          <p:spPr bwMode="auto">
            <a:xfrm>
              <a:off x="2451" y="18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25" name="Oval 45"/>
            <p:cNvSpPr>
              <a:spLocks noChangeArrowheads="1"/>
            </p:cNvSpPr>
            <p:nvPr/>
          </p:nvSpPr>
          <p:spPr bwMode="auto">
            <a:xfrm>
              <a:off x="2923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26" name="Oval 46"/>
            <p:cNvSpPr>
              <a:spLocks noChangeArrowheads="1"/>
            </p:cNvSpPr>
            <p:nvPr/>
          </p:nvSpPr>
          <p:spPr bwMode="auto">
            <a:xfrm>
              <a:off x="3111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27" name="Oval 47"/>
            <p:cNvSpPr>
              <a:spLocks noChangeArrowheads="1"/>
            </p:cNvSpPr>
            <p:nvPr/>
          </p:nvSpPr>
          <p:spPr bwMode="auto">
            <a:xfrm>
              <a:off x="3403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28" name="Oval 48"/>
            <p:cNvSpPr>
              <a:spLocks noChangeArrowheads="1"/>
            </p:cNvSpPr>
            <p:nvPr/>
          </p:nvSpPr>
          <p:spPr bwMode="auto">
            <a:xfrm>
              <a:off x="3589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29" name="Oval 49"/>
            <p:cNvSpPr>
              <a:spLocks noChangeArrowheads="1"/>
            </p:cNvSpPr>
            <p:nvPr/>
          </p:nvSpPr>
          <p:spPr bwMode="auto">
            <a:xfrm>
              <a:off x="3577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30" name="Oval 50"/>
            <p:cNvSpPr>
              <a:spLocks noChangeArrowheads="1"/>
            </p:cNvSpPr>
            <p:nvPr/>
          </p:nvSpPr>
          <p:spPr bwMode="auto">
            <a:xfrm>
              <a:off x="3889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31" name="Oval 51"/>
            <p:cNvSpPr>
              <a:spLocks noChangeArrowheads="1"/>
            </p:cNvSpPr>
            <p:nvPr/>
          </p:nvSpPr>
          <p:spPr bwMode="auto">
            <a:xfrm>
              <a:off x="4075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32" name="Oval 52"/>
            <p:cNvSpPr>
              <a:spLocks noChangeArrowheads="1"/>
            </p:cNvSpPr>
            <p:nvPr/>
          </p:nvSpPr>
          <p:spPr bwMode="auto">
            <a:xfrm>
              <a:off x="3889" y="19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33" name="Oval 53"/>
            <p:cNvSpPr>
              <a:spLocks noChangeArrowheads="1"/>
            </p:cNvSpPr>
            <p:nvPr/>
          </p:nvSpPr>
          <p:spPr bwMode="auto">
            <a:xfrm>
              <a:off x="4075" y="19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34" name="Oval 54"/>
            <p:cNvSpPr>
              <a:spLocks noChangeArrowheads="1"/>
            </p:cNvSpPr>
            <p:nvPr/>
          </p:nvSpPr>
          <p:spPr bwMode="auto">
            <a:xfrm>
              <a:off x="3889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35" name="Oval 55"/>
            <p:cNvSpPr>
              <a:spLocks noChangeArrowheads="1"/>
            </p:cNvSpPr>
            <p:nvPr/>
          </p:nvSpPr>
          <p:spPr bwMode="auto">
            <a:xfrm>
              <a:off x="4075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36" name="Oval 56"/>
            <p:cNvSpPr>
              <a:spLocks noChangeArrowheads="1"/>
            </p:cNvSpPr>
            <p:nvPr/>
          </p:nvSpPr>
          <p:spPr bwMode="auto">
            <a:xfrm>
              <a:off x="2059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37" name="Oval 57"/>
            <p:cNvSpPr>
              <a:spLocks noChangeArrowheads="1"/>
            </p:cNvSpPr>
            <p:nvPr/>
          </p:nvSpPr>
          <p:spPr bwMode="auto">
            <a:xfrm>
              <a:off x="3403" y="2016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1338" name="Oval 58"/>
            <p:cNvSpPr>
              <a:spLocks noChangeArrowheads="1"/>
            </p:cNvSpPr>
            <p:nvPr/>
          </p:nvSpPr>
          <p:spPr bwMode="auto">
            <a:xfrm>
              <a:off x="3499" y="1920"/>
              <a:ext cx="48" cy="4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481339" name="Line 59"/>
          <p:cNvSpPr>
            <a:spLocks noChangeShapeType="1"/>
          </p:cNvSpPr>
          <p:nvPr/>
        </p:nvSpPr>
        <p:spPr bwMode="auto">
          <a:xfrm>
            <a:off x="3132138" y="256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481341" name="Text Box 61"/>
          <p:cNvSpPr txBox="1">
            <a:spLocks noChangeArrowheads="1"/>
          </p:cNvSpPr>
          <p:nvPr/>
        </p:nvSpPr>
        <p:spPr bwMode="auto">
          <a:xfrm>
            <a:off x="2295525" y="28575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4000" b="1"/>
              <a:t>x</a:t>
            </a:r>
          </a:p>
        </p:txBody>
      </p:sp>
      <p:graphicFrame>
        <p:nvGraphicFramePr>
          <p:cNvPr id="481342" name="Object 62"/>
          <p:cNvGraphicFramePr>
            <a:graphicFrameLocks noChangeAspect="1"/>
          </p:cNvGraphicFramePr>
          <p:nvPr/>
        </p:nvGraphicFramePr>
        <p:xfrm>
          <a:off x="2503488" y="4292600"/>
          <a:ext cx="59563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3" name="Ecuación" r:id="rId4" imgW="1981080" imgH="203040" progId="Equation.3">
                  <p:embed/>
                </p:oleObj>
              </mc:Choice>
              <mc:Fallback>
                <p:oleObj name="Ecuación" r:id="rId4" imgW="1981080" imgH="20304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4292600"/>
                        <a:ext cx="595630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2A28-B456-4A6D-8904-56608FE47528}" type="slidenum">
              <a:rPr lang="es-ES"/>
              <a:pPr/>
              <a:t>40</a:t>
            </a:fld>
            <a:endParaRPr lang="es-ES"/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563563" y="615950"/>
            <a:ext cx="81089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Verdana" pitchFamily="34" charset="0"/>
              </a:rPr>
              <a:t>Existe una manera intuitiva de comprender este </a:t>
            </a:r>
          </a:p>
          <a:p>
            <a:r>
              <a:rPr lang="es-ES" sz="2400">
                <a:latin typeface="Verdana" pitchFamily="34" charset="0"/>
              </a:rPr>
              <a:t>resultado anti-intuitivo:</a:t>
            </a:r>
          </a:p>
          <a:p>
            <a:endParaRPr lang="es-ES" sz="2400">
              <a:latin typeface="Verdana" pitchFamily="34" charset="0"/>
            </a:endParaRPr>
          </a:p>
          <a:p>
            <a:r>
              <a:rPr lang="es-ES" sz="2400">
                <a:latin typeface="Verdana" pitchFamily="34" charset="0"/>
              </a:rPr>
              <a:t>Cuando elijo la puerta, en promedio, dos de cada </a:t>
            </a:r>
          </a:p>
          <a:p>
            <a:r>
              <a:rPr lang="es-ES" sz="2400">
                <a:latin typeface="Verdana" pitchFamily="34" charset="0"/>
              </a:rPr>
              <a:t>tres veces detrás de la puerta habrá una cabra.</a:t>
            </a:r>
          </a:p>
          <a:p>
            <a:endParaRPr lang="es-ES" sz="2400">
              <a:latin typeface="Verdana" pitchFamily="34" charset="0"/>
            </a:endParaRPr>
          </a:p>
          <a:p>
            <a:r>
              <a:rPr lang="es-ES" sz="2400">
                <a:latin typeface="Verdana" pitchFamily="34" charset="0"/>
              </a:rPr>
              <a:t>O sea, la mayor parte de las veces habré elegido </a:t>
            </a:r>
          </a:p>
          <a:p>
            <a:r>
              <a:rPr lang="es-ES" sz="2400">
                <a:latin typeface="Verdana" pitchFamily="34" charset="0"/>
              </a:rPr>
              <a:t>una puerta con cabra. </a:t>
            </a:r>
          </a:p>
          <a:p>
            <a:endParaRPr lang="es-ES" sz="2400">
              <a:latin typeface="Verdana" pitchFamily="34" charset="0"/>
            </a:endParaRPr>
          </a:p>
          <a:p>
            <a:r>
              <a:rPr lang="es-ES" sz="2400">
                <a:latin typeface="Verdana" pitchFamily="34" charset="0"/>
              </a:rPr>
              <a:t>Después Monthy me enseña una puerta con cabra. </a:t>
            </a:r>
          </a:p>
          <a:p>
            <a:r>
              <a:rPr lang="es-ES" sz="2400">
                <a:latin typeface="Verdana" pitchFamily="34" charset="0"/>
              </a:rPr>
              <a:t>Así que es razonable cambiar mi elección previa...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118B-1936-4BEB-8780-5648A943A4B8}" type="slidenum">
              <a:rPr lang="es-ES"/>
              <a:pPr/>
              <a:t>41</a:t>
            </a:fld>
            <a:endParaRPr lang="es-ES"/>
          </a:p>
        </p:txBody>
      </p:sp>
      <p:sp>
        <p:nvSpPr>
          <p:cNvPr id="472066" name="Text Box 2"/>
          <p:cNvSpPr txBox="1">
            <a:spLocks noChangeArrowheads="1"/>
          </p:cNvSpPr>
          <p:nvPr/>
        </p:nvSpPr>
        <p:spPr bwMode="auto">
          <a:xfrm>
            <a:off x="685800" y="3009900"/>
            <a:ext cx="7742238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>
                <a:latin typeface="Verdana" pitchFamily="34" charset="0"/>
              </a:rPr>
              <a:t>En el problema de Monthy Hall, si nosotros escogemos la puerta A y Monthy abre la puerta B, por ejemplo, la pregunta que nos estamos haciendo es: ¿Cuál es la probabilidad de ganar si cambio a la puerta C, teniendo la </a:t>
            </a:r>
            <a:r>
              <a:rPr lang="es-ES" sz="2400" i="1">
                <a:latin typeface="Verdana" pitchFamily="34" charset="0"/>
              </a:rPr>
              <a:t>información adicional</a:t>
            </a:r>
            <a:r>
              <a:rPr lang="es-ES" sz="2400">
                <a:latin typeface="Verdana" pitchFamily="34" charset="0"/>
              </a:rPr>
              <a:t> de que el coche no está en la B?</a:t>
            </a:r>
          </a:p>
          <a:p>
            <a:pPr eaLnBrk="0" hangingPunct="0">
              <a:spcBef>
                <a:spcPct val="50000"/>
              </a:spcBef>
            </a:pPr>
            <a:r>
              <a:rPr lang="es-ES" sz="2400">
                <a:latin typeface="Verdana" pitchFamily="34" charset="0"/>
              </a:rPr>
              <a:t>Lo dejamos como ejercicio.</a:t>
            </a:r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755650" y="333375"/>
            <a:ext cx="7759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>
                <a:latin typeface="Verdana" pitchFamily="34" charset="0"/>
              </a:rPr>
              <a:t>Podemos probar este resultado sin hacer una lista de todos los casos. Usando la noción de </a:t>
            </a:r>
            <a:r>
              <a:rPr lang="es-ES" sz="2400" b="1">
                <a:latin typeface="Verdana" pitchFamily="34" charset="0"/>
              </a:rPr>
              <a:t>probabilidad condicional</a:t>
            </a:r>
            <a:r>
              <a:rPr lang="es-ES" sz="2400">
                <a:latin typeface="Verdana" pitchFamily="34" charset="0"/>
              </a:rPr>
              <a:t>. Recuerda que la probabilidad condicional nos muestra cómo la ocurrencia de un suceso afecta a la probabilidad de otro.</a:t>
            </a:r>
          </a:p>
          <a:p>
            <a:pPr eaLnBrk="0" hangingPunct="0">
              <a:spcBef>
                <a:spcPct val="50000"/>
              </a:spcBef>
            </a:pPr>
            <a:endParaRPr lang="es-ES" sz="1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F687-F3AB-4E51-873B-0D8F755CF451}" type="slidenum">
              <a:rPr lang="es-ES"/>
              <a:pPr/>
              <a:t>42</a:t>
            </a:fld>
            <a:endParaRPr lang="es-ES"/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1749425" y="706438"/>
            <a:ext cx="36512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5400">
                <a:latin typeface="Arial" charset="0"/>
              </a:rPr>
              <a:t>Problemas </a:t>
            </a:r>
          </a:p>
          <a:p>
            <a:r>
              <a:rPr lang="es-ES" sz="5400">
                <a:latin typeface="Arial" charset="0"/>
              </a:rPr>
              <a:t>propuestos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8D84-925B-4B3D-80E2-964BCA6003CC}" type="slidenum">
              <a:rPr lang="es-ES"/>
              <a:pPr/>
              <a:t>43</a:t>
            </a:fld>
            <a:endParaRPr lang="es-ES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33375"/>
            <a:ext cx="8286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4933-9B83-416C-AEB1-DA03CDD53953}" type="slidenum">
              <a:rPr lang="es-ES"/>
              <a:pPr/>
              <a:t>44</a:t>
            </a:fld>
            <a:endParaRPr lang="es-ES"/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831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101E-3223-4E6F-8C2B-C03F4D79A6CC}" type="slidenum">
              <a:rPr lang="es-ES"/>
              <a:pPr/>
              <a:t>45</a:t>
            </a:fld>
            <a:endParaRPr lang="es-ES"/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83724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E0E1-ADE8-4A41-9BB7-C4DEFF0EEA5E}" type="slidenum">
              <a:rPr lang="es-ES"/>
              <a:pPr/>
              <a:t>46</a:t>
            </a:fld>
            <a:endParaRPr lang="es-E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8343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427D-07DE-431F-91DA-D498922D5C47}" type="slidenum">
              <a:rPr lang="es-ES"/>
              <a:pPr/>
              <a:t>47</a:t>
            </a:fld>
            <a:endParaRPr lang="es-ES"/>
          </a:p>
        </p:txBody>
      </p:sp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1749425" y="706438"/>
            <a:ext cx="36512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5400">
                <a:latin typeface="Arial" charset="0"/>
              </a:rPr>
              <a:t>Problemas </a:t>
            </a:r>
          </a:p>
          <a:p>
            <a:r>
              <a:rPr lang="es-ES" sz="5400">
                <a:latin typeface="Arial" charset="0"/>
              </a:rPr>
              <a:t>resueltos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19ED-4BF7-4FE2-8C41-FC72AB01611B}" type="slidenum">
              <a:rPr lang="es-ES"/>
              <a:pPr/>
              <a:t>48</a:t>
            </a:fld>
            <a:endParaRPr lang="es-ES"/>
          </a:p>
        </p:txBody>
      </p:sp>
      <p:pic>
        <p:nvPicPr>
          <p:cNvPr id="621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11175"/>
            <a:ext cx="8640762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3169-96D0-4BE6-B763-EA60080754E6}" type="slidenum">
              <a:rPr lang="es-ES"/>
              <a:pPr/>
              <a:t>49</a:t>
            </a:fld>
            <a:endParaRPr lang="es-ES"/>
          </a:p>
        </p:txBody>
      </p:sp>
      <p:pic>
        <p:nvPicPr>
          <p:cNvPr id="623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6250"/>
            <a:ext cx="849630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FFEC-A27E-4D07-9C7C-6CDB09D36B5B}" type="slidenum">
              <a:rPr lang="es-ES"/>
              <a:pPr/>
              <a:t>5</a:t>
            </a:fld>
            <a:endParaRPr lang="es-ES"/>
          </a:p>
        </p:txBody>
      </p:sp>
      <p:sp>
        <p:nvSpPr>
          <p:cNvPr id="540674" name="Rectangle 2"/>
          <p:cNvSpPr>
            <a:spLocks noChangeArrowheads="1"/>
          </p:cNvSpPr>
          <p:nvPr/>
        </p:nvSpPr>
        <p:spPr bwMode="auto">
          <a:xfrm>
            <a:off x="2000250" y="1647825"/>
            <a:ext cx="909638" cy="3810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1985963" y="1262063"/>
            <a:ext cx="909637" cy="3810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1981200" y="871538"/>
            <a:ext cx="909638" cy="3810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1995488" y="4419600"/>
            <a:ext cx="909637" cy="3810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78" name="Rectangle 6"/>
          <p:cNvSpPr>
            <a:spLocks noChangeArrowheads="1"/>
          </p:cNvSpPr>
          <p:nvPr/>
        </p:nvSpPr>
        <p:spPr bwMode="auto">
          <a:xfrm>
            <a:off x="1981200" y="6005513"/>
            <a:ext cx="909638" cy="3810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79" name="Rectangle 7"/>
          <p:cNvSpPr>
            <a:spLocks noChangeArrowheads="1"/>
          </p:cNvSpPr>
          <p:nvPr/>
        </p:nvSpPr>
        <p:spPr bwMode="auto">
          <a:xfrm>
            <a:off x="1981200" y="4814888"/>
            <a:ext cx="909638" cy="3810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80" name="Rectangle 8"/>
          <p:cNvSpPr>
            <a:spLocks noChangeArrowheads="1"/>
          </p:cNvSpPr>
          <p:nvPr/>
        </p:nvSpPr>
        <p:spPr bwMode="auto">
          <a:xfrm>
            <a:off x="1143000" y="852488"/>
            <a:ext cx="838200" cy="381000"/>
          </a:xfrm>
          <a:prstGeom prst="rect">
            <a:avLst/>
          </a:prstGeom>
          <a:solidFill>
            <a:srgbClr val="99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81" name="Rectangle 9"/>
          <p:cNvSpPr>
            <a:spLocks noChangeArrowheads="1"/>
          </p:cNvSpPr>
          <p:nvPr/>
        </p:nvSpPr>
        <p:spPr bwMode="auto">
          <a:xfrm>
            <a:off x="1143000" y="1647825"/>
            <a:ext cx="838200" cy="381000"/>
          </a:xfrm>
          <a:prstGeom prst="rect">
            <a:avLst/>
          </a:prstGeom>
          <a:solidFill>
            <a:srgbClr val="99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82" name="Rectangle 10"/>
          <p:cNvSpPr>
            <a:spLocks noChangeArrowheads="1"/>
          </p:cNvSpPr>
          <p:nvPr/>
        </p:nvSpPr>
        <p:spPr bwMode="auto">
          <a:xfrm>
            <a:off x="1143000" y="2847975"/>
            <a:ext cx="838200" cy="381000"/>
          </a:xfrm>
          <a:prstGeom prst="rect">
            <a:avLst/>
          </a:prstGeom>
          <a:solidFill>
            <a:srgbClr val="99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83" name="Rectangle 11"/>
          <p:cNvSpPr>
            <a:spLocks noChangeArrowheads="1"/>
          </p:cNvSpPr>
          <p:nvPr/>
        </p:nvSpPr>
        <p:spPr bwMode="auto">
          <a:xfrm>
            <a:off x="1143000" y="4038600"/>
            <a:ext cx="838200" cy="381000"/>
          </a:xfrm>
          <a:prstGeom prst="rect">
            <a:avLst/>
          </a:prstGeom>
          <a:solidFill>
            <a:srgbClr val="99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84" name="Rectangle 12"/>
          <p:cNvSpPr>
            <a:spLocks noChangeArrowheads="1"/>
          </p:cNvSpPr>
          <p:nvPr/>
        </p:nvSpPr>
        <p:spPr bwMode="auto">
          <a:xfrm>
            <a:off x="1143000" y="4419600"/>
            <a:ext cx="838200" cy="381000"/>
          </a:xfrm>
          <a:prstGeom prst="rect">
            <a:avLst/>
          </a:prstGeom>
          <a:solidFill>
            <a:srgbClr val="99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85" name="Rectangle 13"/>
          <p:cNvSpPr>
            <a:spLocks noChangeArrowheads="1"/>
          </p:cNvSpPr>
          <p:nvPr/>
        </p:nvSpPr>
        <p:spPr bwMode="auto">
          <a:xfrm>
            <a:off x="1143000" y="4800600"/>
            <a:ext cx="838200" cy="381000"/>
          </a:xfrm>
          <a:prstGeom prst="rect">
            <a:avLst/>
          </a:prstGeom>
          <a:solidFill>
            <a:srgbClr val="99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686" name="Text Box 14"/>
          <p:cNvSpPr txBox="1">
            <a:spLocks noChangeArrowheads="1"/>
          </p:cNvSpPr>
          <p:nvPr/>
        </p:nvSpPr>
        <p:spPr bwMode="auto">
          <a:xfrm>
            <a:off x="669925" y="6000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just"/>
            <a:endParaRPr lang="en-US">
              <a:latin typeface="Arial" charset="0"/>
            </a:endParaRPr>
          </a:p>
        </p:txBody>
      </p:sp>
      <p:sp>
        <p:nvSpPr>
          <p:cNvPr id="540687" name="Text Box 15"/>
          <p:cNvSpPr txBox="1">
            <a:spLocks noChangeArrowheads="1"/>
          </p:cNvSpPr>
          <p:nvPr/>
        </p:nvSpPr>
        <p:spPr bwMode="auto">
          <a:xfrm>
            <a:off x="609600" y="762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MX" sz="2400"/>
          </a:p>
        </p:txBody>
      </p:sp>
      <p:graphicFrame>
        <p:nvGraphicFramePr>
          <p:cNvPr id="540688" name="Group 16"/>
          <p:cNvGraphicFramePr>
            <a:graphicFrameLocks noGrp="1"/>
          </p:cNvGraphicFramePr>
          <p:nvPr/>
        </p:nvGraphicFramePr>
        <p:xfrm>
          <a:off x="304800" y="457200"/>
          <a:ext cx="2590800" cy="5948998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9144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sexo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B.R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M.P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N.D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V.C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V.F.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L.L.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0756" name="Text Box 84"/>
          <p:cNvSpPr txBox="1">
            <a:spLocks noChangeArrowheads="1"/>
          </p:cNvSpPr>
          <p:nvPr/>
        </p:nvSpPr>
        <p:spPr bwMode="auto">
          <a:xfrm>
            <a:off x="2971800" y="533400"/>
            <a:ext cx="251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chemeClr val="accent2"/>
                </a:solidFill>
                <a:latin typeface="Arial" charset="0"/>
              </a:rPr>
              <a:t>Sucesos</a:t>
            </a:r>
            <a:br>
              <a:rPr lang="es-ES" sz="2000">
                <a:solidFill>
                  <a:schemeClr val="accent2"/>
                </a:solidFill>
                <a:latin typeface="Arial" charset="0"/>
              </a:rPr>
            </a:br>
            <a:r>
              <a:rPr lang="es-ES" sz="2000" b="1" i="1">
                <a:solidFill>
                  <a:srgbClr val="008000"/>
                </a:solidFill>
              </a:rPr>
              <a:t>A</a:t>
            </a:r>
            <a:r>
              <a:rPr lang="es-ES" sz="2000">
                <a:solidFill>
                  <a:srgbClr val="008000"/>
                </a:solidFill>
                <a:latin typeface="Arial" charset="0"/>
              </a:rPr>
              <a:t> =  ser hombre (H)</a:t>
            </a:r>
            <a:r>
              <a:rPr lang="es-ES" sz="2000">
                <a:latin typeface="Arial" charset="0"/>
              </a:rPr>
              <a:t/>
            </a:r>
            <a:br>
              <a:rPr lang="es-ES" sz="2000">
                <a:latin typeface="Arial" charset="0"/>
              </a:rPr>
            </a:br>
            <a:r>
              <a:rPr lang="es-ES" sz="2000" b="1" i="1">
                <a:solidFill>
                  <a:srgbClr val="CC3300"/>
                </a:solidFill>
              </a:rPr>
              <a:t>B</a:t>
            </a:r>
            <a:r>
              <a:rPr lang="es-ES" sz="2000">
                <a:solidFill>
                  <a:srgbClr val="CC3300"/>
                </a:solidFill>
                <a:latin typeface="Arial" charset="0"/>
              </a:rPr>
              <a:t> = edad</a:t>
            </a:r>
            <a:r>
              <a:rPr lang="es-ES" sz="2000">
                <a:solidFill>
                  <a:srgbClr val="CC3300"/>
                </a:solidFill>
                <a:latin typeface="Arial" charset="0"/>
                <a:sym typeface="Symbol" pitchFamily="18" charset="2"/>
              </a:rPr>
              <a:t> 20</a:t>
            </a:r>
            <a:endParaRPr lang="es-ES" sz="2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540757" name="Rectangle 85"/>
          <p:cNvSpPr>
            <a:spLocks noChangeArrowheads="1"/>
          </p:cNvSpPr>
          <p:nvPr/>
        </p:nvSpPr>
        <p:spPr bwMode="auto">
          <a:xfrm>
            <a:off x="5486400" y="685800"/>
            <a:ext cx="32766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758" name="Rectangle 86"/>
          <p:cNvSpPr>
            <a:spLocks noChangeArrowheads="1"/>
          </p:cNvSpPr>
          <p:nvPr/>
        </p:nvSpPr>
        <p:spPr bwMode="auto">
          <a:xfrm>
            <a:off x="5486400" y="685800"/>
            <a:ext cx="16002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759" name="Rectangle 87"/>
          <p:cNvSpPr>
            <a:spLocks noChangeArrowheads="1"/>
          </p:cNvSpPr>
          <p:nvPr/>
        </p:nvSpPr>
        <p:spPr bwMode="auto">
          <a:xfrm>
            <a:off x="6172200" y="3048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000" b="1" i="1"/>
              <a:t>A</a:t>
            </a:r>
          </a:p>
        </p:txBody>
      </p:sp>
      <p:sp>
        <p:nvSpPr>
          <p:cNvPr id="540760" name="Rectangle 88"/>
          <p:cNvSpPr>
            <a:spLocks noChangeArrowheads="1"/>
          </p:cNvSpPr>
          <p:nvPr/>
        </p:nvSpPr>
        <p:spPr bwMode="auto">
          <a:xfrm>
            <a:off x="7086600" y="685800"/>
            <a:ext cx="1676400" cy="2667000"/>
          </a:xfrm>
          <a:prstGeom prst="rect">
            <a:avLst/>
          </a:prstGeom>
          <a:solidFill>
            <a:srgbClr val="33CC33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761" name="Rectangle 89"/>
          <p:cNvSpPr>
            <a:spLocks noChangeArrowheads="1"/>
          </p:cNvSpPr>
          <p:nvPr/>
        </p:nvSpPr>
        <p:spPr bwMode="auto">
          <a:xfrm>
            <a:off x="7567613" y="304800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000" b="1" i="1"/>
              <a:t>A</a:t>
            </a:r>
            <a:r>
              <a:rPr lang="es-ES" b="1" i="1" baseline="30000"/>
              <a:t>c</a:t>
            </a:r>
          </a:p>
        </p:txBody>
      </p:sp>
      <p:sp>
        <p:nvSpPr>
          <p:cNvPr id="540762" name="Rectangle 90"/>
          <p:cNvSpPr>
            <a:spLocks noChangeArrowheads="1"/>
          </p:cNvSpPr>
          <p:nvPr/>
        </p:nvSpPr>
        <p:spPr bwMode="auto">
          <a:xfrm>
            <a:off x="5486400" y="685800"/>
            <a:ext cx="3276600" cy="1295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763" name="Rectangle 91"/>
          <p:cNvSpPr>
            <a:spLocks noChangeArrowheads="1"/>
          </p:cNvSpPr>
          <p:nvPr/>
        </p:nvSpPr>
        <p:spPr bwMode="auto">
          <a:xfrm>
            <a:off x="4953000" y="16764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000" b="1" i="1">
                <a:solidFill>
                  <a:srgbClr val="CC3300"/>
                </a:solidFill>
              </a:rPr>
              <a:t>B</a:t>
            </a:r>
          </a:p>
        </p:txBody>
      </p:sp>
      <p:sp>
        <p:nvSpPr>
          <p:cNvPr id="540764" name="Rectangle 92"/>
          <p:cNvSpPr>
            <a:spLocks noChangeArrowheads="1"/>
          </p:cNvSpPr>
          <p:nvPr/>
        </p:nvSpPr>
        <p:spPr bwMode="auto">
          <a:xfrm>
            <a:off x="5486400" y="1981200"/>
            <a:ext cx="3276600" cy="1404938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540765" name="Rectangle 93"/>
          <p:cNvSpPr>
            <a:spLocks noChangeArrowheads="1"/>
          </p:cNvSpPr>
          <p:nvPr/>
        </p:nvSpPr>
        <p:spPr bwMode="auto">
          <a:xfrm>
            <a:off x="4876800" y="2590800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000" b="1" i="1"/>
              <a:t>B</a:t>
            </a:r>
            <a:r>
              <a:rPr lang="es-ES" b="1" i="1" baseline="30000"/>
              <a:t>c</a:t>
            </a:r>
          </a:p>
        </p:txBody>
      </p:sp>
      <p:sp>
        <p:nvSpPr>
          <p:cNvPr id="540766" name="Text Box 94"/>
          <p:cNvSpPr txBox="1">
            <a:spLocks noChangeArrowheads="1"/>
          </p:cNvSpPr>
          <p:nvPr/>
        </p:nvSpPr>
        <p:spPr bwMode="auto">
          <a:xfrm>
            <a:off x="3276600" y="3200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Probabilidades</a:t>
            </a:r>
          </a:p>
        </p:txBody>
      </p:sp>
      <p:sp>
        <p:nvSpPr>
          <p:cNvPr id="540767" name="Text Box 95"/>
          <p:cNvSpPr txBox="1">
            <a:spLocks noChangeArrowheads="1"/>
          </p:cNvSpPr>
          <p:nvPr/>
        </p:nvSpPr>
        <p:spPr bwMode="auto">
          <a:xfrm>
            <a:off x="3276600" y="3581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P(</a:t>
            </a:r>
            <a:r>
              <a:rPr lang="es-ES" sz="2000" i="1">
                <a:latin typeface="Arial" charset="0"/>
              </a:rPr>
              <a:t>A</a:t>
            </a:r>
            <a:r>
              <a:rPr lang="es-ES" sz="2000">
                <a:latin typeface="Arial" charset="0"/>
              </a:rPr>
              <a:t>) =</a:t>
            </a:r>
          </a:p>
        </p:txBody>
      </p:sp>
      <p:sp>
        <p:nvSpPr>
          <p:cNvPr id="540768" name="Text Box 96"/>
          <p:cNvSpPr txBox="1">
            <a:spLocks noChangeArrowheads="1"/>
          </p:cNvSpPr>
          <p:nvPr/>
        </p:nvSpPr>
        <p:spPr bwMode="auto">
          <a:xfrm>
            <a:off x="6019800" y="1066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latin typeface="Arial" charset="0"/>
              </a:rPr>
              <a:t>4</a:t>
            </a:r>
          </a:p>
        </p:txBody>
      </p:sp>
      <p:sp>
        <p:nvSpPr>
          <p:cNvPr id="540769" name="Text Box 97"/>
          <p:cNvSpPr txBox="1">
            <a:spLocks noChangeArrowheads="1"/>
          </p:cNvSpPr>
          <p:nvPr/>
        </p:nvSpPr>
        <p:spPr bwMode="auto">
          <a:xfrm>
            <a:off x="7696200" y="2438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latin typeface="Arial" charset="0"/>
              </a:rPr>
              <a:t>6</a:t>
            </a:r>
          </a:p>
        </p:txBody>
      </p:sp>
      <p:sp>
        <p:nvSpPr>
          <p:cNvPr id="540770" name="Text Box 98"/>
          <p:cNvSpPr txBox="1">
            <a:spLocks noChangeArrowheads="1"/>
          </p:cNvSpPr>
          <p:nvPr/>
        </p:nvSpPr>
        <p:spPr bwMode="auto">
          <a:xfrm>
            <a:off x="6019800" y="2514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latin typeface="Arial" charset="0"/>
              </a:rPr>
              <a:t>2</a:t>
            </a:r>
          </a:p>
        </p:txBody>
      </p:sp>
      <p:sp>
        <p:nvSpPr>
          <p:cNvPr id="540771" name="Text Box 99"/>
          <p:cNvSpPr txBox="1">
            <a:spLocks noChangeArrowheads="1"/>
          </p:cNvSpPr>
          <p:nvPr/>
        </p:nvSpPr>
        <p:spPr bwMode="auto">
          <a:xfrm>
            <a:off x="7620000" y="1143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latin typeface="Arial" charset="0"/>
              </a:rPr>
              <a:t>2</a:t>
            </a:r>
          </a:p>
        </p:txBody>
      </p:sp>
      <p:sp>
        <p:nvSpPr>
          <p:cNvPr id="540772" name="Text Box 100"/>
          <p:cNvSpPr txBox="1">
            <a:spLocks noChangeArrowheads="1"/>
          </p:cNvSpPr>
          <p:nvPr/>
        </p:nvSpPr>
        <p:spPr bwMode="auto">
          <a:xfrm>
            <a:off x="4133850" y="3567113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6/1</a:t>
            </a:r>
            <a:r>
              <a:rPr lang="es-ES_tradnl" sz="2000">
                <a:latin typeface="Arial" charset="0"/>
              </a:rPr>
              <a:t>4</a:t>
            </a:r>
            <a:r>
              <a:rPr lang="es-ES" sz="2000">
                <a:latin typeface="Arial" charset="0"/>
              </a:rPr>
              <a:t> = 0.4</a:t>
            </a:r>
            <a:r>
              <a:rPr lang="es-ES_tradnl" sz="2000">
                <a:latin typeface="Arial" charset="0"/>
              </a:rPr>
              <a:t>3</a:t>
            </a:r>
            <a:endParaRPr lang="es-ES" sz="2000">
              <a:latin typeface="Arial" charset="0"/>
            </a:endParaRPr>
          </a:p>
        </p:txBody>
      </p:sp>
      <p:sp>
        <p:nvSpPr>
          <p:cNvPr id="540773" name="Text Box 101"/>
          <p:cNvSpPr txBox="1">
            <a:spLocks noChangeArrowheads="1"/>
          </p:cNvSpPr>
          <p:nvPr/>
        </p:nvSpPr>
        <p:spPr bwMode="auto">
          <a:xfrm>
            <a:off x="3276600" y="3962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P(</a:t>
            </a:r>
            <a:r>
              <a:rPr lang="es-ES" sz="2000" i="1">
                <a:latin typeface="Arial" charset="0"/>
              </a:rPr>
              <a:t>B</a:t>
            </a:r>
            <a:r>
              <a:rPr lang="es-ES" sz="2000">
                <a:latin typeface="Arial" charset="0"/>
              </a:rPr>
              <a:t>) =</a:t>
            </a:r>
          </a:p>
        </p:txBody>
      </p:sp>
      <p:sp>
        <p:nvSpPr>
          <p:cNvPr id="540774" name="Text Box 102"/>
          <p:cNvSpPr txBox="1">
            <a:spLocks noChangeArrowheads="1"/>
          </p:cNvSpPr>
          <p:nvPr/>
        </p:nvSpPr>
        <p:spPr bwMode="auto">
          <a:xfrm>
            <a:off x="4133850" y="39147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6/1</a:t>
            </a:r>
            <a:r>
              <a:rPr lang="es-ES_tradnl" sz="2000">
                <a:latin typeface="Arial" charset="0"/>
              </a:rPr>
              <a:t>4</a:t>
            </a:r>
            <a:r>
              <a:rPr lang="es-ES" sz="2000">
                <a:latin typeface="Arial" charset="0"/>
              </a:rPr>
              <a:t> = 0.4</a:t>
            </a:r>
            <a:r>
              <a:rPr lang="es-ES_tradnl" sz="2000">
                <a:latin typeface="Arial" charset="0"/>
              </a:rPr>
              <a:t>3</a:t>
            </a:r>
            <a:endParaRPr lang="es-ES" sz="2000">
              <a:latin typeface="Arial" charset="0"/>
            </a:endParaRPr>
          </a:p>
        </p:txBody>
      </p:sp>
      <p:sp>
        <p:nvSpPr>
          <p:cNvPr id="540775" name="Text Box 103"/>
          <p:cNvSpPr txBox="1">
            <a:spLocks noChangeArrowheads="1"/>
          </p:cNvSpPr>
          <p:nvPr/>
        </p:nvSpPr>
        <p:spPr bwMode="auto">
          <a:xfrm>
            <a:off x="3276600" y="4343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P(A </a:t>
            </a:r>
            <a:r>
              <a:rPr lang="es-ES" sz="2000">
                <a:latin typeface="Arial" charset="0"/>
                <a:sym typeface="Symbol" pitchFamily="18" charset="2"/>
              </a:rPr>
              <a:t> </a:t>
            </a:r>
            <a:r>
              <a:rPr lang="es-ES" sz="2000" i="1">
                <a:latin typeface="Arial" charset="0"/>
              </a:rPr>
              <a:t>B</a:t>
            </a:r>
            <a:r>
              <a:rPr lang="es-ES" sz="2000">
                <a:latin typeface="Arial" charset="0"/>
              </a:rPr>
              <a:t>) =</a:t>
            </a:r>
          </a:p>
        </p:txBody>
      </p:sp>
      <p:sp>
        <p:nvSpPr>
          <p:cNvPr id="540776" name="Text Box 104"/>
          <p:cNvSpPr txBox="1">
            <a:spLocks noChangeArrowheads="1"/>
          </p:cNvSpPr>
          <p:nvPr/>
        </p:nvSpPr>
        <p:spPr bwMode="auto">
          <a:xfrm>
            <a:off x="4667250" y="4327525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4/1</a:t>
            </a:r>
            <a:r>
              <a:rPr lang="es-ES_tradnl" sz="2000">
                <a:latin typeface="Arial" charset="0"/>
              </a:rPr>
              <a:t>4</a:t>
            </a:r>
            <a:r>
              <a:rPr lang="es-ES" sz="2000">
                <a:latin typeface="Arial" charset="0"/>
              </a:rPr>
              <a:t> = 0.</a:t>
            </a:r>
            <a:r>
              <a:rPr lang="es-ES_tradnl" sz="2000">
                <a:latin typeface="Arial" charset="0"/>
              </a:rPr>
              <a:t>29</a:t>
            </a:r>
            <a:endParaRPr lang="es-ES" sz="2000">
              <a:latin typeface="Arial" charset="0"/>
            </a:endParaRPr>
          </a:p>
        </p:txBody>
      </p:sp>
      <p:sp>
        <p:nvSpPr>
          <p:cNvPr id="540777" name="Text Box 105"/>
          <p:cNvSpPr txBox="1">
            <a:spLocks noChangeArrowheads="1"/>
          </p:cNvSpPr>
          <p:nvPr/>
        </p:nvSpPr>
        <p:spPr bwMode="auto">
          <a:xfrm>
            <a:off x="3276600" y="4724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P(A </a:t>
            </a:r>
            <a:r>
              <a:rPr lang="es-ES" sz="2000">
                <a:latin typeface="Arial" charset="0"/>
                <a:sym typeface="Symbol" pitchFamily="18" charset="2"/>
              </a:rPr>
              <a:t></a:t>
            </a:r>
            <a:r>
              <a:rPr lang="es-ES" sz="2000" i="1">
                <a:latin typeface="Arial" charset="0"/>
              </a:rPr>
              <a:t>B</a:t>
            </a:r>
            <a:r>
              <a:rPr lang="es-ES" sz="2000">
                <a:latin typeface="Arial" charset="0"/>
              </a:rPr>
              <a:t>) =</a:t>
            </a:r>
          </a:p>
        </p:txBody>
      </p:sp>
      <p:sp>
        <p:nvSpPr>
          <p:cNvPr id="540778" name="Text Box 106"/>
          <p:cNvSpPr txBox="1">
            <a:spLocks noChangeArrowheads="1"/>
          </p:cNvSpPr>
          <p:nvPr/>
        </p:nvSpPr>
        <p:spPr bwMode="auto">
          <a:xfrm>
            <a:off x="3352800" y="51816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6/1</a:t>
            </a:r>
            <a:r>
              <a:rPr lang="es-ES_tradnl" sz="2000">
                <a:latin typeface="Arial" charset="0"/>
              </a:rPr>
              <a:t>4</a:t>
            </a:r>
            <a:r>
              <a:rPr lang="es-ES" sz="2000">
                <a:latin typeface="Arial" charset="0"/>
              </a:rPr>
              <a:t> + 6/1</a:t>
            </a:r>
            <a:r>
              <a:rPr lang="es-ES_tradnl" sz="2000">
                <a:latin typeface="Arial" charset="0"/>
              </a:rPr>
              <a:t>4</a:t>
            </a:r>
            <a:r>
              <a:rPr lang="es-ES" sz="2000">
                <a:latin typeface="Arial" charset="0"/>
              </a:rPr>
              <a:t> - 4/1</a:t>
            </a:r>
            <a:r>
              <a:rPr lang="es-ES_tradnl" sz="2000">
                <a:latin typeface="Arial" charset="0"/>
              </a:rPr>
              <a:t>4</a:t>
            </a:r>
            <a:r>
              <a:rPr lang="es-ES" sz="2000">
                <a:latin typeface="Arial" charset="0"/>
              </a:rPr>
              <a:t> = 0.4</a:t>
            </a:r>
            <a:r>
              <a:rPr lang="es-ES_tradnl" sz="2000">
                <a:latin typeface="Arial" charset="0"/>
              </a:rPr>
              <a:t>3</a:t>
            </a:r>
            <a:r>
              <a:rPr lang="es-ES" sz="2000">
                <a:latin typeface="Arial" charset="0"/>
              </a:rPr>
              <a:t>+ 0.4</a:t>
            </a:r>
            <a:r>
              <a:rPr lang="es-ES_tradnl" sz="2000">
                <a:latin typeface="Arial" charset="0"/>
              </a:rPr>
              <a:t>3</a:t>
            </a:r>
            <a:r>
              <a:rPr lang="es-ES" sz="2000">
                <a:latin typeface="Arial" charset="0"/>
              </a:rPr>
              <a:t> - 0.2</a:t>
            </a:r>
            <a:r>
              <a:rPr lang="es-ES_tradnl" sz="2000">
                <a:latin typeface="Arial" charset="0"/>
              </a:rPr>
              <a:t>9 </a:t>
            </a:r>
            <a:r>
              <a:rPr lang="es-ES" sz="2000">
                <a:latin typeface="Arial" charset="0"/>
              </a:rPr>
              <a:t>= 0.</a:t>
            </a:r>
            <a:r>
              <a:rPr lang="es-ES_tradnl" sz="2000">
                <a:latin typeface="Arial" charset="0"/>
              </a:rPr>
              <a:t>57</a:t>
            </a:r>
            <a:endParaRPr lang="es-ES" sz="2000">
              <a:latin typeface="Arial" charset="0"/>
            </a:endParaRPr>
          </a:p>
        </p:txBody>
      </p:sp>
      <p:sp>
        <p:nvSpPr>
          <p:cNvPr id="540779" name="Text Box 107"/>
          <p:cNvSpPr txBox="1">
            <a:spLocks noChangeArrowheads="1"/>
          </p:cNvSpPr>
          <p:nvPr/>
        </p:nvSpPr>
        <p:spPr bwMode="auto">
          <a:xfrm>
            <a:off x="3429000" y="5715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P(A</a:t>
            </a:r>
            <a:r>
              <a:rPr lang="es-ES" sz="2000">
                <a:latin typeface="Arial" charset="0"/>
                <a:sym typeface="Symbol" pitchFamily="18" charset="2"/>
              </a:rPr>
              <a:t></a:t>
            </a:r>
            <a:r>
              <a:rPr lang="es-ES" sz="2000" i="1">
                <a:latin typeface="Arial" charset="0"/>
              </a:rPr>
              <a:t>B</a:t>
            </a:r>
            <a:r>
              <a:rPr lang="es-ES" sz="2000">
                <a:latin typeface="Arial" charset="0"/>
              </a:rPr>
              <a:t>) =</a:t>
            </a:r>
          </a:p>
        </p:txBody>
      </p:sp>
      <p:sp>
        <p:nvSpPr>
          <p:cNvPr id="540780" name="Text Box 108"/>
          <p:cNvSpPr txBox="1">
            <a:spLocks noChangeArrowheads="1"/>
          </p:cNvSpPr>
          <p:nvPr/>
        </p:nvSpPr>
        <p:spPr bwMode="auto">
          <a:xfrm>
            <a:off x="4572000" y="5715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4/6 = 0.67</a:t>
            </a:r>
          </a:p>
        </p:txBody>
      </p:sp>
      <p:sp>
        <p:nvSpPr>
          <p:cNvPr id="540781" name="Text Box 109"/>
          <p:cNvSpPr txBox="1">
            <a:spLocks noChangeArrowheads="1"/>
          </p:cNvSpPr>
          <p:nvPr/>
        </p:nvSpPr>
        <p:spPr bwMode="auto">
          <a:xfrm>
            <a:off x="4495800" y="47244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rial" charset="0"/>
              </a:rPr>
              <a:t>P(</a:t>
            </a:r>
            <a:r>
              <a:rPr lang="es-ES" sz="2000" i="1">
                <a:latin typeface="Arial" charset="0"/>
              </a:rPr>
              <a:t>A</a:t>
            </a:r>
            <a:r>
              <a:rPr lang="es-ES" sz="2000">
                <a:latin typeface="Arial" charset="0"/>
              </a:rPr>
              <a:t>)</a:t>
            </a:r>
            <a:r>
              <a:rPr lang="es-ES_tradnl" sz="2000">
                <a:latin typeface="Arial" charset="0"/>
              </a:rPr>
              <a:t> + </a:t>
            </a:r>
            <a:r>
              <a:rPr lang="es-ES" sz="2000">
                <a:latin typeface="Arial" charset="0"/>
              </a:rPr>
              <a:t>P(</a:t>
            </a:r>
            <a:r>
              <a:rPr lang="es-ES" sz="2000" i="1">
                <a:latin typeface="Arial" charset="0"/>
              </a:rPr>
              <a:t>B</a:t>
            </a:r>
            <a:r>
              <a:rPr lang="es-ES" sz="2000">
                <a:latin typeface="Arial" charset="0"/>
              </a:rPr>
              <a:t>) </a:t>
            </a:r>
            <a:r>
              <a:rPr lang="es-ES_tradnl" sz="2000">
                <a:latin typeface="Arial" charset="0"/>
              </a:rPr>
              <a:t>- </a:t>
            </a:r>
            <a:r>
              <a:rPr lang="es-ES" sz="2000">
                <a:latin typeface="Arial" charset="0"/>
              </a:rPr>
              <a:t>P(A </a:t>
            </a:r>
            <a:r>
              <a:rPr lang="es-ES" sz="2000">
                <a:latin typeface="Arial" charset="0"/>
                <a:sym typeface="Symbol" pitchFamily="18" charset="2"/>
              </a:rPr>
              <a:t> </a:t>
            </a:r>
            <a:r>
              <a:rPr lang="es-ES" sz="2000" i="1">
                <a:latin typeface="Arial" charset="0"/>
              </a:rPr>
              <a:t>B</a:t>
            </a:r>
            <a:r>
              <a:rPr lang="es-ES" sz="2000">
                <a:latin typeface="Arial" charset="0"/>
              </a:rPr>
              <a:t>)</a:t>
            </a:r>
            <a:r>
              <a:rPr lang="es-ES_tradnl" sz="2000">
                <a:latin typeface="Arial" charset="0"/>
              </a:rPr>
              <a:t> </a:t>
            </a:r>
            <a:endParaRPr lang="es-ES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4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4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4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4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4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4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4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4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4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 animBg="1"/>
      <p:bldP spid="540675" grpId="0" animBg="1"/>
      <p:bldP spid="540676" grpId="0" animBg="1"/>
      <p:bldP spid="540677" grpId="0" animBg="1"/>
      <p:bldP spid="540678" grpId="0" animBg="1"/>
      <p:bldP spid="540679" grpId="0" animBg="1"/>
      <p:bldP spid="540680" grpId="0" animBg="1"/>
      <p:bldP spid="540681" grpId="0" animBg="1"/>
      <p:bldP spid="540682" grpId="0" animBg="1"/>
      <p:bldP spid="540683" grpId="0" animBg="1"/>
      <p:bldP spid="540684" grpId="0" animBg="1"/>
      <p:bldP spid="540685" grpId="0" animBg="1"/>
      <p:bldP spid="540756" grpId="0" autoUpdateAnimBg="0"/>
      <p:bldP spid="540757" grpId="0" animBg="1"/>
      <p:bldP spid="540758" grpId="0" animBg="1"/>
      <p:bldP spid="540759" grpId="0" autoUpdateAnimBg="0"/>
      <p:bldP spid="540760" grpId="0" animBg="1"/>
      <p:bldP spid="540761" grpId="0" autoUpdateAnimBg="0"/>
      <p:bldP spid="540762" grpId="0" animBg="1"/>
      <p:bldP spid="540763" grpId="0" autoUpdateAnimBg="0"/>
      <p:bldP spid="540764" grpId="0" animBg="1"/>
      <p:bldP spid="540765" grpId="0" autoUpdateAnimBg="0"/>
      <p:bldP spid="540766" grpId="0" autoUpdateAnimBg="0"/>
      <p:bldP spid="540767" grpId="0" autoUpdateAnimBg="0"/>
      <p:bldP spid="540768" grpId="0" autoUpdateAnimBg="0"/>
      <p:bldP spid="540769" grpId="0" autoUpdateAnimBg="0"/>
      <p:bldP spid="540770" grpId="0" autoUpdateAnimBg="0"/>
      <p:bldP spid="540771" grpId="0" autoUpdateAnimBg="0"/>
      <p:bldP spid="540772" grpId="0" autoUpdateAnimBg="0"/>
      <p:bldP spid="540773" grpId="0" autoUpdateAnimBg="0"/>
      <p:bldP spid="540774" grpId="0" autoUpdateAnimBg="0"/>
      <p:bldP spid="540775" grpId="0" autoUpdateAnimBg="0"/>
      <p:bldP spid="540776" grpId="0" autoUpdateAnimBg="0"/>
      <p:bldP spid="540777" grpId="0" autoUpdateAnimBg="0"/>
      <p:bldP spid="540778" grpId="0" autoUpdateAnimBg="0"/>
      <p:bldP spid="540779" grpId="0" autoUpdateAnimBg="0"/>
      <p:bldP spid="540780" grpId="0" autoUpdateAnimBg="0"/>
      <p:bldP spid="54078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80C5-E0E0-4684-90F5-4CD5261F8B3B}" type="slidenum">
              <a:rPr lang="es-ES"/>
              <a:pPr/>
              <a:t>50</a:t>
            </a:fld>
            <a:endParaRPr lang="es-E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8785225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C7425-2EBF-4E77-94F1-37F77F662796}" type="slidenum">
              <a:rPr lang="es-ES"/>
              <a:pPr/>
              <a:t>51</a:t>
            </a:fld>
            <a:endParaRPr lang="es-ES"/>
          </a:p>
        </p:txBody>
      </p:sp>
      <p:pic>
        <p:nvPicPr>
          <p:cNvPr id="627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9144000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F30E-4611-458A-A29B-03FE94E45721}" type="slidenum">
              <a:rPr lang="es-ES"/>
              <a:pPr/>
              <a:t>52</a:t>
            </a:fld>
            <a:endParaRPr lang="es-ES"/>
          </a:p>
        </p:txBody>
      </p:sp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82804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8550-1401-4BE3-9F94-98D298C151C7}" type="slidenum">
              <a:rPr lang="es-ES"/>
              <a:pPr/>
              <a:t>53</a:t>
            </a:fld>
            <a:endParaRPr lang="es-ES"/>
          </a:p>
        </p:txBody>
      </p:sp>
      <p:pic>
        <p:nvPicPr>
          <p:cNvPr id="631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8893175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F21-8CF5-4315-B337-F0384D089E94}" type="slidenum">
              <a:rPr lang="es-ES"/>
              <a:pPr/>
              <a:t>54</a:t>
            </a:fld>
            <a:endParaRPr lang="es-ES"/>
          </a:p>
        </p:txBody>
      </p:sp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001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2/</a:t>
            </a:r>
            <a:r>
              <a:rPr lang="es-ES" sz="1800">
                <a:latin typeface="Arial" charset="0"/>
              </a:rPr>
              <a:t> </a:t>
            </a:r>
            <a:r>
              <a:rPr lang="es-ES" sz="1800" b="1">
                <a:latin typeface="Arial" charset="0"/>
              </a:rPr>
              <a:t>Se lanza una moneda si sale cara se saca una canica de la caja I  que contiene 3 rojas y 2 azules, si sale cruz se saca una canica de la caja II que contiene 2 rojas y 8 azules. a) Determinar la probabilidad de que se saque una canica roja. b) Habiendo sacado bola roja, ¿cuál es la probabilidad de que haya salido cara?</a:t>
            </a:r>
          </a:p>
        </p:txBody>
      </p:sp>
      <p:graphicFrame>
        <p:nvGraphicFramePr>
          <p:cNvPr id="637955" name="Object 3"/>
          <p:cNvGraphicFramePr>
            <a:graphicFrameLocks noChangeAspect="1"/>
          </p:cNvGraphicFramePr>
          <p:nvPr/>
        </p:nvGraphicFramePr>
        <p:xfrm>
          <a:off x="4157663" y="2395538"/>
          <a:ext cx="3722687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82" name="Ecuación" r:id="rId4" imgW="2171520" imgH="660240" progId="Equation.3">
                  <p:embed/>
                </p:oleObj>
              </mc:Choice>
              <mc:Fallback>
                <p:oleObj name="Ecuación" r:id="rId4" imgW="217152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2395538"/>
                        <a:ext cx="3722687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7956" name="AutoShape 4"/>
          <p:cNvCxnSpPr>
            <a:cxnSpLocks noChangeShapeType="1"/>
          </p:cNvCxnSpPr>
          <p:nvPr/>
        </p:nvCxnSpPr>
        <p:spPr bwMode="auto">
          <a:xfrm flipV="1">
            <a:off x="838200" y="2514600"/>
            <a:ext cx="609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7957" name="AutoShape 5"/>
          <p:cNvCxnSpPr>
            <a:cxnSpLocks noChangeShapeType="1"/>
          </p:cNvCxnSpPr>
          <p:nvPr/>
        </p:nvCxnSpPr>
        <p:spPr bwMode="auto">
          <a:xfrm>
            <a:off x="838200" y="3048000"/>
            <a:ext cx="609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1524000" y="2286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Caja I</a:t>
            </a:r>
          </a:p>
        </p:txBody>
      </p:sp>
      <p:sp>
        <p:nvSpPr>
          <p:cNvPr id="637959" name="Text Box 7"/>
          <p:cNvSpPr txBox="1">
            <a:spLocks noChangeArrowheads="1"/>
          </p:cNvSpPr>
          <p:nvPr/>
        </p:nvSpPr>
        <p:spPr bwMode="auto">
          <a:xfrm>
            <a:off x="1524000" y="3276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Caja II</a:t>
            </a:r>
          </a:p>
        </p:txBody>
      </p:sp>
      <p:graphicFrame>
        <p:nvGraphicFramePr>
          <p:cNvPr id="637960" name="Object 8"/>
          <p:cNvGraphicFramePr>
            <a:graphicFrameLocks noChangeAspect="1"/>
          </p:cNvGraphicFramePr>
          <p:nvPr/>
        </p:nvGraphicFramePr>
        <p:xfrm>
          <a:off x="914400" y="2133600"/>
          <a:ext cx="2428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83" name="Ecuación" r:id="rId6" imgW="291960" imgH="431640" progId="Equation.3">
                  <p:embed/>
                </p:oleObj>
              </mc:Choice>
              <mc:Fallback>
                <p:oleObj name="Ecuación" r:id="rId6" imgW="2919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2428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61" name="Object 9"/>
          <p:cNvGraphicFramePr>
            <a:graphicFrameLocks noChangeAspect="1"/>
          </p:cNvGraphicFramePr>
          <p:nvPr/>
        </p:nvGraphicFramePr>
        <p:xfrm>
          <a:off x="914400" y="3276600"/>
          <a:ext cx="2428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84" name="Ecuación" r:id="rId8" imgW="291960" imgH="431640" progId="Equation.3">
                  <p:embed/>
                </p:oleObj>
              </mc:Choice>
              <mc:Fallback>
                <p:oleObj name="Ecuación" r:id="rId8" imgW="29196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2428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62" name="Oval 10"/>
          <p:cNvSpPr>
            <a:spLocks noChangeArrowheads="1"/>
          </p:cNvSpPr>
          <p:nvPr/>
        </p:nvSpPr>
        <p:spPr bwMode="auto">
          <a:xfrm>
            <a:off x="2514600" y="2286000"/>
            <a:ext cx="76200" cy="76200"/>
          </a:xfrm>
          <a:prstGeom prst="ellipse">
            <a:avLst/>
          </a:prstGeom>
          <a:solidFill>
            <a:srgbClr val="E5090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63" name="Oval 11"/>
          <p:cNvSpPr>
            <a:spLocks noChangeArrowheads="1"/>
          </p:cNvSpPr>
          <p:nvPr/>
        </p:nvSpPr>
        <p:spPr bwMode="auto">
          <a:xfrm>
            <a:off x="2667000" y="2286000"/>
            <a:ext cx="76200" cy="76200"/>
          </a:xfrm>
          <a:prstGeom prst="ellipse">
            <a:avLst/>
          </a:prstGeom>
          <a:solidFill>
            <a:srgbClr val="E5090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64" name="Oval 12"/>
          <p:cNvSpPr>
            <a:spLocks noChangeArrowheads="1"/>
          </p:cNvSpPr>
          <p:nvPr/>
        </p:nvSpPr>
        <p:spPr bwMode="auto">
          <a:xfrm>
            <a:off x="2514600" y="2438400"/>
            <a:ext cx="76200" cy="76200"/>
          </a:xfrm>
          <a:prstGeom prst="ellipse">
            <a:avLst/>
          </a:prstGeom>
          <a:solidFill>
            <a:srgbClr val="E5090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65" name="Oval 13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66" name="Oval 14"/>
          <p:cNvSpPr>
            <a:spLocks noChangeArrowheads="1"/>
          </p:cNvSpPr>
          <p:nvPr/>
        </p:nvSpPr>
        <p:spPr bwMode="auto">
          <a:xfrm>
            <a:off x="2819400" y="2286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67" name="Oval 15"/>
          <p:cNvSpPr>
            <a:spLocks noChangeArrowheads="1"/>
          </p:cNvSpPr>
          <p:nvPr/>
        </p:nvSpPr>
        <p:spPr bwMode="auto">
          <a:xfrm>
            <a:off x="2514600" y="3276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68" name="Oval 16"/>
          <p:cNvSpPr>
            <a:spLocks noChangeArrowheads="1"/>
          </p:cNvSpPr>
          <p:nvPr/>
        </p:nvSpPr>
        <p:spPr bwMode="auto">
          <a:xfrm>
            <a:off x="2667000" y="3276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69" name="Oval 17"/>
          <p:cNvSpPr>
            <a:spLocks noChangeArrowheads="1"/>
          </p:cNvSpPr>
          <p:nvPr/>
        </p:nvSpPr>
        <p:spPr bwMode="auto">
          <a:xfrm>
            <a:off x="2819400" y="3429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70" name="Oval 18"/>
          <p:cNvSpPr>
            <a:spLocks noChangeArrowheads="1"/>
          </p:cNvSpPr>
          <p:nvPr/>
        </p:nvSpPr>
        <p:spPr bwMode="auto">
          <a:xfrm>
            <a:off x="2819400" y="3276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71" name="Oval 19"/>
          <p:cNvSpPr>
            <a:spLocks noChangeArrowheads="1"/>
          </p:cNvSpPr>
          <p:nvPr/>
        </p:nvSpPr>
        <p:spPr bwMode="auto">
          <a:xfrm>
            <a:off x="2667000" y="3429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72" name="Oval 20"/>
          <p:cNvSpPr>
            <a:spLocks noChangeArrowheads="1"/>
          </p:cNvSpPr>
          <p:nvPr/>
        </p:nvSpPr>
        <p:spPr bwMode="auto">
          <a:xfrm>
            <a:off x="2514600" y="3429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73" name="Oval 21"/>
          <p:cNvSpPr>
            <a:spLocks noChangeArrowheads="1"/>
          </p:cNvSpPr>
          <p:nvPr/>
        </p:nvSpPr>
        <p:spPr bwMode="auto">
          <a:xfrm>
            <a:off x="2971800" y="32766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74" name="Oval 22"/>
          <p:cNvSpPr>
            <a:spLocks noChangeArrowheads="1"/>
          </p:cNvSpPr>
          <p:nvPr/>
        </p:nvSpPr>
        <p:spPr bwMode="auto">
          <a:xfrm>
            <a:off x="2971800" y="3429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75" name="Oval 23"/>
          <p:cNvSpPr>
            <a:spLocks noChangeArrowheads="1"/>
          </p:cNvSpPr>
          <p:nvPr/>
        </p:nvSpPr>
        <p:spPr bwMode="auto">
          <a:xfrm>
            <a:off x="3124200" y="3429000"/>
            <a:ext cx="76200" cy="76200"/>
          </a:xfrm>
          <a:prstGeom prst="ellipse">
            <a:avLst/>
          </a:prstGeom>
          <a:solidFill>
            <a:srgbClr val="E5090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637976" name="Oval 24"/>
          <p:cNvSpPr>
            <a:spLocks noChangeArrowheads="1"/>
          </p:cNvSpPr>
          <p:nvPr/>
        </p:nvSpPr>
        <p:spPr bwMode="auto">
          <a:xfrm>
            <a:off x="3124200" y="3276600"/>
            <a:ext cx="76200" cy="76200"/>
          </a:xfrm>
          <a:prstGeom prst="ellipse">
            <a:avLst/>
          </a:prstGeom>
          <a:solidFill>
            <a:srgbClr val="E5090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graphicFrame>
        <p:nvGraphicFramePr>
          <p:cNvPr id="637977" name="Object 25"/>
          <p:cNvGraphicFramePr>
            <a:graphicFrameLocks noChangeAspect="1"/>
          </p:cNvGraphicFramePr>
          <p:nvPr/>
        </p:nvGraphicFramePr>
        <p:xfrm>
          <a:off x="3276600" y="3200400"/>
          <a:ext cx="2952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85" name="Ecuación" r:id="rId10" imgW="355320" imgH="431640" progId="Equation.3">
                  <p:embed/>
                </p:oleObj>
              </mc:Choice>
              <mc:Fallback>
                <p:oleObj name="Ecuación" r:id="rId10" imgW="355320" imgH="4316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2952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78" name="Object 26"/>
          <p:cNvGraphicFramePr>
            <a:graphicFrameLocks noChangeAspect="1"/>
          </p:cNvGraphicFramePr>
          <p:nvPr/>
        </p:nvGraphicFramePr>
        <p:xfrm>
          <a:off x="3052763" y="2286000"/>
          <a:ext cx="233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86" name="Ecuación" r:id="rId12" imgW="279360" imgH="431640" progId="Equation.3">
                  <p:embed/>
                </p:oleObj>
              </mc:Choice>
              <mc:Fallback>
                <p:oleObj name="Ecuación" r:id="rId12" imgW="279360" imgH="4316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2286000"/>
                        <a:ext cx="2333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79" name="Text Box 27"/>
          <p:cNvSpPr txBox="1">
            <a:spLocks noChangeArrowheads="1"/>
          </p:cNvSpPr>
          <p:nvPr/>
        </p:nvSpPr>
        <p:spPr bwMode="auto">
          <a:xfrm>
            <a:off x="228600" y="220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a)</a:t>
            </a:r>
          </a:p>
        </p:txBody>
      </p:sp>
      <p:sp>
        <p:nvSpPr>
          <p:cNvPr id="637980" name="Text Box 28"/>
          <p:cNvSpPr txBox="1">
            <a:spLocks noChangeArrowheads="1"/>
          </p:cNvSpPr>
          <p:nvPr/>
        </p:nvSpPr>
        <p:spPr bwMode="auto">
          <a:xfrm>
            <a:off x="2286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b)</a:t>
            </a:r>
          </a:p>
        </p:txBody>
      </p:sp>
      <p:graphicFrame>
        <p:nvGraphicFramePr>
          <p:cNvPr id="637981" name="Object 29"/>
          <p:cNvGraphicFramePr>
            <a:graphicFrameLocks noChangeAspect="1"/>
          </p:cNvGraphicFramePr>
          <p:nvPr/>
        </p:nvGraphicFramePr>
        <p:xfrm>
          <a:off x="838200" y="4419600"/>
          <a:ext cx="714057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87" name="Ecuación" r:id="rId14" imgW="4165560" imgH="838080" progId="Equation.3">
                  <p:embed/>
                </p:oleObj>
              </mc:Choice>
              <mc:Fallback>
                <p:oleObj name="Ecuación" r:id="rId14" imgW="4165560" imgH="83808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7140575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28A2-2D07-4681-A611-09A1394F583B}" type="slidenum">
              <a:rPr lang="es-ES"/>
              <a:pPr/>
              <a:t>55</a:t>
            </a:fld>
            <a:endParaRPr lang="es-ES"/>
          </a:p>
        </p:txBody>
      </p:sp>
      <p:sp>
        <p:nvSpPr>
          <p:cNvPr id="640002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763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8/</a:t>
            </a:r>
            <a:r>
              <a:rPr lang="es-ES" sz="1800">
                <a:latin typeface="Arial" charset="0"/>
              </a:rPr>
              <a:t> </a:t>
            </a:r>
            <a:r>
              <a:rPr lang="es-ES" sz="1800" b="1">
                <a:latin typeface="Arial" charset="0"/>
              </a:rPr>
              <a:t>Un ladrón es perseguido por un coche de policía y al llegar a un determinado cruce se encuentra tres posibles calles por las que huir (A, B y C), de tal manera que las dos ultimas son tan estrechas que por ellas no cabe el coche de policía, de lo cual el ladrón no se da cuenta</a:t>
            </a:r>
          </a:p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Si huye por la calle A le atrapan seguro puesto que la final de la misma hay otra patrulla de policía. Si huye por la calle C se escapa seguro puesto que no está vigilada. Si huye por la calle B se encontrará que esta se bifurca en dos callejuelas: la BA, que conduce a A y la BC que conduce a C-</a:t>
            </a:r>
          </a:p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a) ¿Cuál es la probabilidad de que el ladrón sea atrapado?</a:t>
            </a:r>
          </a:p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b) Sabiendo que escapó, ¿cuál es la probabilidad de que huyera por la C entrando por la B y llegando a C por la callejuela BC?</a:t>
            </a:r>
          </a:p>
        </p:txBody>
      </p:sp>
      <p:sp>
        <p:nvSpPr>
          <p:cNvPr id="640003" name="Freeform 3"/>
          <p:cNvSpPr>
            <a:spLocks/>
          </p:cNvSpPr>
          <p:nvPr/>
        </p:nvSpPr>
        <p:spPr bwMode="auto">
          <a:xfrm>
            <a:off x="457200" y="4267200"/>
            <a:ext cx="2590800" cy="19812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624" y="576"/>
              </a:cxn>
              <a:cxn ang="0">
                <a:pos x="1584" y="0"/>
              </a:cxn>
              <a:cxn ang="0">
                <a:pos x="1632" y="144"/>
              </a:cxn>
              <a:cxn ang="0">
                <a:pos x="1228" y="412"/>
              </a:cxn>
              <a:cxn ang="0">
                <a:pos x="1228" y="505"/>
              </a:cxn>
              <a:cxn ang="0">
                <a:pos x="1237" y="904"/>
              </a:cxn>
              <a:cxn ang="0">
                <a:pos x="1584" y="1104"/>
              </a:cxn>
              <a:cxn ang="0">
                <a:pos x="1488" y="1248"/>
              </a:cxn>
              <a:cxn ang="0">
                <a:pos x="624" y="720"/>
              </a:cxn>
              <a:cxn ang="0">
                <a:pos x="0" y="720"/>
              </a:cxn>
            </a:cxnLst>
            <a:rect l="0" t="0" r="r" b="b"/>
            <a:pathLst>
              <a:path w="1632" h="1248">
                <a:moveTo>
                  <a:pt x="0" y="576"/>
                </a:moveTo>
                <a:lnTo>
                  <a:pt x="624" y="576"/>
                </a:lnTo>
                <a:lnTo>
                  <a:pt x="1584" y="0"/>
                </a:lnTo>
                <a:lnTo>
                  <a:pt x="1632" y="144"/>
                </a:lnTo>
                <a:lnTo>
                  <a:pt x="1228" y="412"/>
                </a:lnTo>
                <a:lnTo>
                  <a:pt x="1228" y="505"/>
                </a:lnTo>
                <a:lnTo>
                  <a:pt x="1237" y="904"/>
                </a:lnTo>
                <a:lnTo>
                  <a:pt x="1584" y="1104"/>
                </a:lnTo>
                <a:lnTo>
                  <a:pt x="1488" y="1248"/>
                </a:lnTo>
                <a:lnTo>
                  <a:pt x="624" y="720"/>
                </a:lnTo>
                <a:lnTo>
                  <a:pt x="0" y="7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40004" name="Freeform 4"/>
          <p:cNvSpPr>
            <a:spLocks/>
          </p:cNvSpPr>
          <p:nvPr/>
        </p:nvSpPr>
        <p:spPr bwMode="auto">
          <a:xfrm>
            <a:off x="1828800" y="4953000"/>
            <a:ext cx="381000" cy="2286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192" y="144"/>
              </a:cxn>
              <a:cxn ang="0">
                <a:pos x="0" y="144"/>
              </a:cxn>
              <a:cxn ang="0">
                <a:pos x="192" y="0"/>
              </a:cxn>
            </a:cxnLst>
            <a:rect l="0" t="0" r="r" b="b"/>
            <a:pathLst>
              <a:path w="192" h="144">
                <a:moveTo>
                  <a:pt x="192" y="0"/>
                </a:moveTo>
                <a:lnTo>
                  <a:pt x="192" y="144"/>
                </a:lnTo>
                <a:lnTo>
                  <a:pt x="0" y="144"/>
                </a:lnTo>
                <a:lnTo>
                  <a:pt x="19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40005" name="Freeform 5"/>
          <p:cNvSpPr>
            <a:spLocks/>
          </p:cNvSpPr>
          <p:nvPr/>
        </p:nvSpPr>
        <p:spPr bwMode="auto">
          <a:xfrm>
            <a:off x="1828800" y="5410200"/>
            <a:ext cx="3810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0"/>
              </a:cxn>
              <a:cxn ang="0">
                <a:pos x="192" y="96"/>
              </a:cxn>
              <a:cxn ang="0">
                <a:pos x="0" y="0"/>
              </a:cxn>
            </a:cxnLst>
            <a:rect l="0" t="0" r="r" b="b"/>
            <a:pathLst>
              <a:path w="192" h="96">
                <a:moveTo>
                  <a:pt x="0" y="0"/>
                </a:moveTo>
                <a:lnTo>
                  <a:pt x="192" y="0"/>
                </a:lnTo>
                <a:lnTo>
                  <a:pt x="192" y="96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40006" name="Text Box 6"/>
          <p:cNvSpPr txBox="1">
            <a:spLocks noChangeArrowheads="1"/>
          </p:cNvSpPr>
          <p:nvPr/>
        </p:nvSpPr>
        <p:spPr bwMode="auto">
          <a:xfrm>
            <a:off x="838200" y="51816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latin typeface="Arial" charset="0"/>
              </a:rPr>
              <a:t>Ladrón</a:t>
            </a:r>
          </a:p>
        </p:txBody>
      </p:sp>
      <p:sp>
        <p:nvSpPr>
          <p:cNvPr id="640007" name="Text Box 7"/>
          <p:cNvSpPr txBox="1">
            <a:spLocks noChangeArrowheads="1"/>
          </p:cNvSpPr>
          <p:nvPr/>
        </p:nvSpPr>
        <p:spPr bwMode="auto">
          <a:xfrm rot="-2286317">
            <a:off x="1676400" y="4876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latin typeface="Arial" charset="0"/>
              </a:rPr>
              <a:t>A</a:t>
            </a:r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1828800" y="518160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latin typeface="Arial" charset="0"/>
              </a:rPr>
              <a:t>B</a:t>
            </a:r>
          </a:p>
        </p:txBody>
      </p:sp>
      <p:sp>
        <p:nvSpPr>
          <p:cNvPr id="640009" name="Text Box 9"/>
          <p:cNvSpPr txBox="1">
            <a:spLocks noChangeArrowheads="1"/>
          </p:cNvSpPr>
          <p:nvPr/>
        </p:nvSpPr>
        <p:spPr bwMode="auto">
          <a:xfrm rot="1820258">
            <a:off x="1828800" y="5486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latin typeface="Arial" charset="0"/>
              </a:rPr>
              <a:t>C</a:t>
            </a:r>
          </a:p>
        </p:txBody>
      </p:sp>
      <p:sp>
        <p:nvSpPr>
          <p:cNvPr id="640010" name="Text Box 10"/>
          <p:cNvSpPr txBox="1">
            <a:spLocks noChangeArrowheads="1"/>
          </p:cNvSpPr>
          <p:nvPr/>
        </p:nvSpPr>
        <p:spPr bwMode="auto">
          <a:xfrm>
            <a:off x="76200" y="51816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latin typeface="Arial" charset="0"/>
              </a:rPr>
              <a:t>Policía</a:t>
            </a:r>
          </a:p>
        </p:txBody>
      </p:sp>
      <p:sp>
        <p:nvSpPr>
          <p:cNvPr id="640011" name="Text Box 11"/>
          <p:cNvSpPr txBox="1">
            <a:spLocks noChangeArrowheads="1"/>
          </p:cNvSpPr>
          <p:nvPr/>
        </p:nvSpPr>
        <p:spPr bwMode="auto">
          <a:xfrm rot="16200000">
            <a:off x="2145506" y="4941094"/>
            <a:ext cx="373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latin typeface="Arial" charset="0"/>
              </a:rPr>
              <a:t>BA</a:t>
            </a:r>
          </a:p>
        </p:txBody>
      </p:sp>
      <p:sp>
        <p:nvSpPr>
          <p:cNvPr id="640012" name="Text Box 12"/>
          <p:cNvSpPr txBox="1">
            <a:spLocks noChangeArrowheads="1"/>
          </p:cNvSpPr>
          <p:nvPr/>
        </p:nvSpPr>
        <p:spPr bwMode="auto">
          <a:xfrm rot="16200000">
            <a:off x="2145506" y="5474494"/>
            <a:ext cx="373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latin typeface="Arial" charset="0"/>
              </a:rPr>
              <a:t>BC</a:t>
            </a:r>
          </a:p>
        </p:txBody>
      </p:sp>
      <p:sp>
        <p:nvSpPr>
          <p:cNvPr id="640013" name="Line 13"/>
          <p:cNvSpPr>
            <a:spLocks noChangeShapeType="1"/>
          </p:cNvSpPr>
          <p:nvPr/>
        </p:nvSpPr>
        <p:spPr bwMode="auto">
          <a:xfrm flipH="1">
            <a:off x="2819400" y="60198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40014" name="Text Box 14"/>
          <p:cNvSpPr txBox="1">
            <a:spLocks noChangeArrowheads="1"/>
          </p:cNvSpPr>
          <p:nvPr/>
        </p:nvSpPr>
        <p:spPr bwMode="auto">
          <a:xfrm>
            <a:off x="3048000" y="41910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latin typeface="Arial" charset="0"/>
              </a:rPr>
              <a:t>Policía</a:t>
            </a:r>
          </a:p>
        </p:txBody>
      </p:sp>
      <p:sp>
        <p:nvSpPr>
          <p:cNvPr id="640015" name="Text Box 15"/>
          <p:cNvSpPr txBox="1">
            <a:spLocks noChangeArrowheads="1"/>
          </p:cNvSpPr>
          <p:nvPr/>
        </p:nvSpPr>
        <p:spPr bwMode="auto">
          <a:xfrm>
            <a:off x="2971800" y="6096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latin typeface="Arial" charset="0"/>
              </a:rPr>
              <a:t>Vía libre</a:t>
            </a:r>
          </a:p>
        </p:txBody>
      </p:sp>
      <p:sp>
        <p:nvSpPr>
          <p:cNvPr id="640016" name="Text Box 16"/>
          <p:cNvSpPr txBox="1">
            <a:spLocks noChangeArrowheads="1"/>
          </p:cNvSpPr>
          <p:nvPr/>
        </p:nvSpPr>
        <p:spPr bwMode="auto">
          <a:xfrm>
            <a:off x="4572000" y="4038600"/>
            <a:ext cx="381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A</a:t>
            </a:r>
          </a:p>
          <a:p>
            <a:pPr>
              <a:spcBef>
                <a:spcPct val="50000"/>
              </a:spcBef>
            </a:pPr>
            <a:endParaRPr lang="es-ES" sz="18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B</a:t>
            </a:r>
          </a:p>
          <a:p>
            <a:pPr>
              <a:spcBef>
                <a:spcPct val="50000"/>
              </a:spcBef>
            </a:pPr>
            <a:endParaRPr lang="es-ES" sz="18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C</a:t>
            </a:r>
          </a:p>
        </p:txBody>
      </p:sp>
      <p:sp>
        <p:nvSpPr>
          <p:cNvPr id="640017" name="Text Box 17"/>
          <p:cNvSpPr txBox="1">
            <a:spLocks noChangeArrowheads="1"/>
          </p:cNvSpPr>
          <p:nvPr/>
        </p:nvSpPr>
        <p:spPr bwMode="auto">
          <a:xfrm>
            <a:off x="5486400" y="5105400"/>
            <a:ext cx="533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BA </a:t>
            </a:r>
          </a:p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BC</a:t>
            </a:r>
          </a:p>
        </p:txBody>
      </p:sp>
      <p:sp>
        <p:nvSpPr>
          <p:cNvPr id="640018" name="Line 18"/>
          <p:cNvSpPr>
            <a:spLocks noChangeShapeType="1"/>
          </p:cNvSpPr>
          <p:nvPr/>
        </p:nvSpPr>
        <p:spPr bwMode="auto">
          <a:xfrm flipV="1">
            <a:off x="3962400" y="4724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40019" name="Line 19"/>
          <p:cNvSpPr>
            <a:spLocks noChangeShapeType="1"/>
          </p:cNvSpPr>
          <p:nvPr/>
        </p:nvSpPr>
        <p:spPr bwMode="auto">
          <a:xfrm flipV="1">
            <a:off x="3962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40020" name="Line 20"/>
          <p:cNvSpPr>
            <a:spLocks noChangeShapeType="1"/>
          </p:cNvSpPr>
          <p:nvPr/>
        </p:nvSpPr>
        <p:spPr bwMode="auto">
          <a:xfrm>
            <a:off x="3962400" y="5638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graphicFrame>
        <p:nvGraphicFramePr>
          <p:cNvPr id="640021" name="Object 21"/>
          <p:cNvGraphicFramePr>
            <a:graphicFrameLocks noGrp="1" noChangeAspect="1"/>
          </p:cNvGraphicFramePr>
          <p:nvPr>
            <p:ph/>
          </p:nvPr>
        </p:nvGraphicFramePr>
        <p:xfrm>
          <a:off x="3995738" y="4710113"/>
          <a:ext cx="13176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28" name="Ecuación" r:id="rId4" imgW="139680" imgH="393480" progId="Equation.3">
                  <p:embed/>
                </p:oleObj>
              </mc:Choice>
              <mc:Fallback>
                <p:oleObj name="Ecuación" r:id="rId4" imgW="13968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710113"/>
                        <a:ext cx="131762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22" name="Object 22"/>
          <p:cNvGraphicFramePr>
            <a:graphicFrameLocks noChangeAspect="1"/>
          </p:cNvGraphicFramePr>
          <p:nvPr/>
        </p:nvGraphicFramePr>
        <p:xfrm>
          <a:off x="4038600" y="5943600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29" name="Ecuación" r:id="rId6" imgW="139680" imgH="393480" progId="Equation.3">
                  <p:embed/>
                </p:oleObj>
              </mc:Choice>
              <mc:Fallback>
                <p:oleObj name="Ecuación" r:id="rId6" imgW="139680" imgH="3934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943600"/>
                        <a:ext cx="139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23" name="Object 23"/>
          <p:cNvGraphicFramePr>
            <a:graphicFrameLocks noChangeAspect="1"/>
          </p:cNvGraphicFramePr>
          <p:nvPr/>
        </p:nvGraphicFramePr>
        <p:xfrm>
          <a:off x="4267200" y="5105400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30" name="Ecuación" r:id="rId7" imgW="139680" imgH="393480" progId="Equation.3">
                  <p:embed/>
                </p:oleObj>
              </mc:Choice>
              <mc:Fallback>
                <p:oleObj name="Ecuación" r:id="rId7" imgW="139680" imgH="393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05400"/>
                        <a:ext cx="139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24" name="Line 24"/>
          <p:cNvSpPr>
            <a:spLocks noChangeShapeType="1"/>
          </p:cNvSpPr>
          <p:nvPr/>
        </p:nvSpPr>
        <p:spPr bwMode="auto">
          <a:xfrm flipV="1">
            <a:off x="4953000" y="5257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40025" name="Line 25"/>
          <p:cNvSpPr>
            <a:spLocks noChangeShapeType="1"/>
          </p:cNvSpPr>
          <p:nvPr/>
        </p:nvSpPr>
        <p:spPr bwMode="auto">
          <a:xfrm>
            <a:off x="4953000" y="5486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graphicFrame>
        <p:nvGraphicFramePr>
          <p:cNvPr id="640026" name="Object 26"/>
          <p:cNvGraphicFramePr>
            <a:graphicFrameLocks noChangeAspect="1"/>
          </p:cNvGraphicFramePr>
          <p:nvPr/>
        </p:nvGraphicFramePr>
        <p:xfrm>
          <a:off x="5022850" y="487680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31" name="Ecuación" r:id="rId8" imgW="152280" imgH="393480" progId="Equation.3">
                  <p:embed/>
                </p:oleObj>
              </mc:Choice>
              <mc:Fallback>
                <p:oleObj name="Ecuación" r:id="rId8" imgW="152280" imgH="39348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4876800"/>
                        <a:ext cx="152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27" name="Object 27"/>
          <p:cNvGraphicFramePr>
            <a:graphicFrameLocks noChangeAspect="1"/>
          </p:cNvGraphicFramePr>
          <p:nvPr/>
        </p:nvGraphicFramePr>
        <p:xfrm>
          <a:off x="5022850" y="556260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32" name="Ecuación" r:id="rId10" imgW="152280" imgH="393480" progId="Equation.3">
                  <p:embed/>
                </p:oleObj>
              </mc:Choice>
              <mc:Fallback>
                <p:oleObj name="Ecuación" r:id="rId10" imgW="152280" imgH="393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5562600"/>
                        <a:ext cx="152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28" name="Line 28"/>
          <p:cNvSpPr>
            <a:spLocks noChangeShapeType="1"/>
          </p:cNvSpPr>
          <p:nvPr/>
        </p:nvSpPr>
        <p:spPr bwMode="auto">
          <a:xfrm>
            <a:off x="5105400" y="4648200"/>
            <a:ext cx="1524000" cy="0"/>
          </a:xfrm>
          <a:prstGeom prst="line">
            <a:avLst/>
          </a:prstGeom>
          <a:noFill/>
          <a:ln w="9525">
            <a:solidFill>
              <a:srgbClr val="E5090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40029" name="Text Box 29"/>
          <p:cNvSpPr txBox="1">
            <a:spLocks noChangeArrowheads="1"/>
          </p:cNvSpPr>
          <p:nvPr/>
        </p:nvSpPr>
        <p:spPr bwMode="auto">
          <a:xfrm>
            <a:off x="228600" y="4267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a)</a:t>
            </a:r>
          </a:p>
        </p:txBody>
      </p:sp>
      <p:sp>
        <p:nvSpPr>
          <p:cNvPr id="640030" name="Line 30"/>
          <p:cNvSpPr>
            <a:spLocks noChangeShapeType="1"/>
          </p:cNvSpPr>
          <p:nvPr/>
        </p:nvSpPr>
        <p:spPr bwMode="auto">
          <a:xfrm>
            <a:off x="6019800" y="5257800"/>
            <a:ext cx="685800" cy="0"/>
          </a:xfrm>
          <a:prstGeom prst="line">
            <a:avLst/>
          </a:prstGeom>
          <a:noFill/>
          <a:ln w="9525">
            <a:solidFill>
              <a:srgbClr val="E5090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40031" name="Line 31"/>
          <p:cNvSpPr>
            <a:spLocks noChangeShapeType="1"/>
          </p:cNvSpPr>
          <p:nvPr/>
        </p:nvSpPr>
        <p:spPr bwMode="auto">
          <a:xfrm>
            <a:off x="6019800" y="5715000"/>
            <a:ext cx="6858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40032" name="Line 32"/>
          <p:cNvSpPr>
            <a:spLocks noChangeShapeType="1"/>
          </p:cNvSpPr>
          <p:nvPr/>
        </p:nvSpPr>
        <p:spPr bwMode="auto">
          <a:xfrm>
            <a:off x="5105400" y="6248400"/>
            <a:ext cx="15240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640033" name="Text Box 33"/>
          <p:cNvSpPr txBox="1">
            <a:spLocks noChangeArrowheads="1"/>
          </p:cNvSpPr>
          <p:nvPr/>
        </p:nvSpPr>
        <p:spPr bwMode="auto">
          <a:xfrm>
            <a:off x="6858000" y="4495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E5090E"/>
                </a:solidFill>
                <a:latin typeface="Arial" charset="0"/>
              </a:rPr>
              <a:t>Atrapado</a:t>
            </a:r>
          </a:p>
        </p:txBody>
      </p:sp>
      <p:sp>
        <p:nvSpPr>
          <p:cNvPr id="640034" name="Text Box 34"/>
          <p:cNvSpPr txBox="1">
            <a:spLocks noChangeArrowheads="1"/>
          </p:cNvSpPr>
          <p:nvPr/>
        </p:nvSpPr>
        <p:spPr bwMode="auto">
          <a:xfrm>
            <a:off x="6858000" y="502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E5090E"/>
                </a:solidFill>
                <a:latin typeface="Arial" charset="0"/>
              </a:rPr>
              <a:t>Atrapado</a:t>
            </a:r>
          </a:p>
        </p:txBody>
      </p:sp>
      <p:sp>
        <p:nvSpPr>
          <p:cNvPr id="640035" name="Text Box 35"/>
          <p:cNvSpPr txBox="1">
            <a:spLocks noChangeArrowheads="1"/>
          </p:cNvSpPr>
          <p:nvPr/>
        </p:nvSpPr>
        <p:spPr bwMode="auto">
          <a:xfrm>
            <a:off x="6858000" y="5562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33CC33"/>
                </a:solidFill>
                <a:latin typeface="Arial" charset="0"/>
              </a:rPr>
              <a:t>Escapa</a:t>
            </a:r>
          </a:p>
        </p:txBody>
      </p:sp>
      <p:sp>
        <p:nvSpPr>
          <p:cNvPr id="640036" name="Text Box 36"/>
          <p:cNvSpPr txBox="1">
            <a:spLocks noChangeArrowheads="1"/>
          </p:cNvSpPr>
          <p:nvPr/>
        </p:nvSpPr>
        <p:spPr bwMode="auto">
          <a:xfrm>
            <a:off x="6858000" y="6096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33CC33"/>
                </a:solidFill>
                <a:latin typeface="Arial" charset="0"/>
              </a:rPr>
              <a:t>Escapa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DB1E-D6B6-4929-9764-383D2FD1F880}" type="slidenum">
              <a:rPr lang="es-ES"/>
              <a:pPr/>
              <a:t>56</a:t>
            </a:fld>
            <a:endParaRPr lang="es-ES"/>
          </a:p>
        </p:txBody>
      </p:sp>
      <p:graphicFrame>
        <p:nvGraphicFramePr>
          <p:cNvPr id="642050" name="Object 2"/>
          <p:cNvGraphicFramePr>
            <a:graphicFrameLocks noChangeAspect="1"/>
          </p:cNvGraphicFramePr>
          <p:nvPr/>
        </p:nvGraphicFramePr>
        <p:xfrm>
          <a:off x="293688" y="685800"/>
          <a:ext cx="851852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54" name="Ecuación" r:id="rId4" imgW="4279680" imgH="888840" progId="Equation.3">
                  <p:embed/>
                </p:oleObj>
              </mc:Choice>
              <mc:Fallback>
                <p:oleObj name="Ecuación" r:id="rId4" imgW="42796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685800"/>
                        <a:ext cx="8518525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304800" y="3048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</a:rPr>
              <a:t>b)</a:t>
            </a:r>
          </a:p>
        </p:txBody>
      </p:sp>
      <p:graphicFrame>
        <p:nvGraphicFramePr>
          <p:cNvPr id="642052" name="Object 4"/>
          <p:cNvGraphicFramePr>
            <a:graphicFrameLocks noChangeAspect="1"/>
          </p:cNvGraphicFramePr>
          <p:nvPr/>
        </p:nvGraphicFramePr>
        <p:xfrm>
          <a:off x="660400" y="3251200"/>
          <a:ext cx="79629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55" name="Ecuación" r:id="rId6" imgW="4000320" imgH="761760" progId="Equation.3">
                  <p:embed/>
                </p:oleObj>
              </mc:Choice>
              <mc:Fallback>
                <p:oleObj name="Ecuación" r:id="rId6" imgW="4000320" imgH="7617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251200"/>
                        <a:ext cx="7962900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2053" name="Object 5"/>
          <p:cNvGraphicFramePr>
            <a:graphicFrameLocks noChangeAspect="1"/>
          </p:cNvGraphicFramePr>
          <p:nvPr/>
        </p:nvGraphicFramePr>
        <p:xfrm>
          <a:off x="762000" y="4800600"/>
          <a:ext cx="3505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56" name="Ecuación" r:id="rId8" imgW="2590560" imgH="393480" progId="Equation.3">
                  <p:embed/>
                </p:oleObj>
              </mc:Choice>
              <mc:Fallback>
                <p:oleObj name="Ecuación" r:id="rId8" imgW="25905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3505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DDD9-968B-44CE-B063-EFA0EF802AD1}" type="slidenum">
              <a:rPr lang="es-ES"/>
              <a:pPr/>
              <a:t>57</a:t>
            </a:fld>
            <a:endParaRPr lang="es-ES"/>
          </a:p>
        </p:txBody>
      </p:sp>
      <p:graphicFrame>
        <p:nvGraphicFramePr>
          <p:cNvPr id="644098" name="Object 2"/>
          <p:cNvGraphicFramePr>
            <a:graphicFrameLocks noChangeAspect="1"/>
          </p:cNvGraphicFramePr>
          <p:nvPr/>
        </p:nvGraphicFramePr>
        <p:xfrm>
          <a:off x="395288" y="188913"/>
          <a:ext cx="8343900" cy="731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099" name="Documento" r:id="rId5" imgW="7292137" imgH="7756634" progId="Word.Document.8">
                  <p:embed/>
                </p:oleObj>
              </mc:Choice>
              <mc:Fallback>
                <p:oleObj name="Documento" r:id="rId5" imgW="7292137" imgH="775663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8913"/>
                        <a:ext cx="8343900" cy="731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CA23-243F-41F7-A253-66E744081D5E}" type="slidenum">
              <a:rPr lang="es-ES"/>
              <a:pPr/>
              <a:t>58</a:t>
            </a:fld>
            <a:endParaRPr lang="es-ES"/>
          </a:p>
        </p:txBody>
      </p:sp>
      <p:graphicFrame>
        <p:nvGraphicFramePr>
          <p:cNvPr id="646146" name="Object 2"/>
          <p:cNvGraphicFramePr>
            <a:graphicFrameLocks noChangeAspect="1"/>
          </p:cNvGraphicFramePr>
          <p:nvPr/>
        </p:nvGraphicFramePr>
        <p:xfrm>
          <a:off x="254000" y="355600"/>
          <a:ext cx="86995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47" name="Documento" r:id="rId5" imgW="8485992" imgH="5947101" progId="Word.Document.8">
                  <p:embed/>
                </p:oleObj>
              </mc:Choice>
              <mc:Fallback>
                <p:oleObj name="Documento" r:id="rId5" imgW="8485992" imgH="594710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55600"/>
                        <a:ext cx="8699500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1E2-B47F-431C-A7EF-890393ABDDA3}" type="slidenum">
              <a:rPr lang="es-ES"/>
              <a:pPr/>
              <a:t>59</a:t>
            </a:fld>
            <a:endParaRPr lang="es-ES"/>
          </a:p>
        </p:txBody>
      </p:sp>
      <p:graphicFrame>
        <p:nvGraphicFramePr>
          <p:cNvPr id="648194" name="Object 2"/>
          <p:cNvGraphicFramePr>
            <a:graphicFrameLocks noChangeAspect="1"/>
          </p:cNvGraphicFramePr>
          <p:nvPr/>
        </p:nvGraphicFramePr>
        <p:xfrm>
          <a:off x="254000" y="330200"/>
          <a:ext cx="8496300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95" name="Documento" r:id="rId5" imgW="8623648" imgH="6140954" progId="Word.Document.8">
                  <p:embed/>
                </p:oleObj>
              </mc:Choice>
              <mc:Fallback>
                <p:oleObj name="Documento" r:id="rId5" imgW="8623648" imgH="614095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30200"/>
                        <a:ext cx="8496300" cy="604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3381-D7F7-47DC-84F2-E4BB205EFBC4}" type="slidenum">
              <a:rPr lang="es-ES"/>
              <a:pPr/>
              <a:t>6</a:t>
            </a:fld>
            <a:endParaRPr lang="es-E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96913"/>
          </a:xfrm>
        </p:spPr>
        <p:txBody>
          <a:bodyPr/>
          <a:lstStyle/>
          <a:p>
            <a:r>
              <a:rPr lang="es-ES" sz="3600"/>
              <a:t>Intuir la probabilidad condicionada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182688" y="1916113"/>
            <a:ext cx="796925" cy="792162"/>
          </a:xfrm>
          <a:prstGeom prst="rect">
            <a:avLst/>
          </a:prstGeom>
          <a:solidFill>
            <a:srgbClr val="C0C0C0">
              <a:alpha val="50000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450850" y="1052513"/>
            <a:ext cx="3059113" cy="3314700"/>
            <a:chOff x="308" y="845"/>
            <a:chExt cx="2087" cy="2088"/>
          </a:xfrm>
        </p:grpSpPr>
        <p:sp>
          <p:nvSpPr>
            <p:cNvPr id="94213" name="Rectangle 5"/>
            <p:cNvSpPr>
              <a:spLocks noChangeArrowheads="1"/>
            </p:cNvSpPr>
            <p:nvPr/>
          </p:nvSpPr>
          <p:spPr bwMode="auto">
            <a:xfrm>
              <a:off x="308" y="845"/>
              <a:ext cx="2087" cy="2088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1351" y="845"/>
              <a:ext cx="0" cy="208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>
              <a:off x="308" y="1888"/>
              <a:ext cx="208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94216" name="Rectangle 8"/>
            <p:cNvSpPr>
              <a:spLocks noChangeArrowheads="1"/>
            </p:cNvSpPr>
            <p:nvPr/>
          </p:nvSpPr>
          <p:spPr bwMode="auto">
            <a:xfrm>
              <a:off x="308" y="845"/>
              <a:ext cx="1043" cy="10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>
              <a:off x="386" y="894"/>
              <a:ext cx="2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87425"/>
              <a:r>
                <a:rPr lang="es-ES" sz="1900">
                  <a:latin typeface="Arial" charset="0"/>
                </a:rPr>
                <a:t>A</a:t>
              </a:r>
            </a:p>
          </p:txBody>
        </p:sp>
      </p:grp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1314450" y="4435475"/>
            <a:ext cx="18684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P(A)   = 0,25</a:t>
            </a:r>
          </a:p>
          <a:p>
            <a:pPr defTabSz="987425"/>
            <a:r>
              <a:rPr lang="es-ES" sz="1900">
                <a:latin typeface="Arial" charset="0"/>
              </a:rPr>
              <a:t>P(B)   = 0,10</a:t>
            </a:r>
          </a:p>
          <a:p>
            <a:pPr defTabSz="987425"/>
            <a:r>
              <a:rPr lang="es-ES" sz="1900">
                <a:latin typeface="Arial" charset="0"/>
              </a:rPr>
              <a:t>P(A </a:t>
            </a:r>
            <a:r>
              <a:rPr lang="es-ES" sz="1800">
                <a:latin typeface="Arial" charset="0"/>
              </a:rPr>
              <a:t>∩ </a:t>
            </a:r>
            <a:r>
              <a:rPr lang="es-ES" sz="1900">
                <a:latin typeface="Arial" charset="0"/>
              </a:rPr>
              <a:t>B) = 0,10</a:t>
            </a:r>
          </a:p>
        </p:txBody>
      </p:sp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6565900" y="2060575"/>
            <a:ext cx="796925" cy="792163"/>
            <a:chOff x="2802" y="1480"/>
            <a:chExt cx="544" cy="499"/>
          </a:xfrm>
        </p:grpSpPr>
        <p:sp>
          <p:nvSpPr>
            <p:cNvPr id="94220" name="Rectangle 12"/>
            <p:cNvSpPr>
              <a:spLocks noChangeArrowheads="1"/>
            </p:cNvSpPr>
            <p:nvPr/>
          </p:nvSpPr>
          <p:spPr bwMode="auto">
            <a:xfrm>
              <a:off x="2802" y="1480"/>
              <a:ext cx="544" cy="499"/>
            </a:xfrm>
            <a:prstGeom prst="rect">
              <a:avLst/>
            </a:prstGeom>
            <a:solidFill>
              <a:schemeClr val="hlink"/>
            </a:solidFill>
            <a:ln w="635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4221" name="Text Box 13"/>
            <p:cNvSpPr txBox="1">
              <a:spLocks noChangeArrowheads="1"/>
            </p:cNvSpPr>
            <p:nvPr/>
          </p:nvSpPr>
          <p:spPr bwMode="auto">
            <a:xfrm>
              <a:off x="3075" y="1706"/>
              <a:ext cx="126" cy="24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87425"/>
              <a:endParaRPr lang="es-CL" sz="1900">
                <a:latin typeface="Arial" charset="0"/>
              </a:endParaRPr>
            </a:p>
          </p:txBody>
        </p:sp>
      </p:grp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5702300" y="1052513"/>
            <a:ext cx="3057525" cy="33147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7231063" y="1052513"/>
            <a:ext cx="0" cy="33115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5702300" y="2708275"/>
            <a:ext cx="305593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5702300" y="1052513"/>
            <a:ext cx="1528763" cy="16557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5816600" y="1130300"/>
            <a:ext cx="344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A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2181225" y="5568950"/>
            <a:ext cx="4916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¿Probabilidad de A sabiendo que ha pasado B?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1182688" y="5969000"/>
            <a:ext cx="1201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100" b="1">
                <a:latin typeface="Arial" charset="0"/>
              </a:rPr>
              <a:t>P(A|B)=1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6632575" y="5949950"/>
            <a:ext cx="14065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100" b="1">
                <a:latin typeface="Arial" charset="0"/>
              </a:rPr>
              <a:t>P(A|B)=0,8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6565900" y="4437063"/>
            <a:ext cx="18684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P(A)   = 0,25</a:t>
            </a:r>
          </a:p>
          <a:p>
            <a:pPr defTabSz="987425"/>
            <a:r>
              <a:rPr lang="es-ES" sz="1900">
                <a:latin typeface="Arial" charset="0"/>
              </a:rPr>
              <a:t>P(B)   = 0,10</a:t>
            </a:r>
          </a:p>
          <a:p>
            <a:pPr defTabSz="987425"/>
            <a:r>
              <a:rPr lang="es-ES" sz="1900">
                <a:latin typeface="Arial" charset="0"/>
              </a:rPr>
              <a:t>P(A </a:t>
            </a:r>
            <a:r>
              <a:rPr lang="es-ES" sz="1800">
                <a:latin typeface="Arial" charset="0"/>
              </a:rPr>
              <a:t>∩ </a:t>
            </a:r>
            <a:r>
              <a:rPr lang="es-ES" sz="1900">
                <a:latin typeface="Arial" charset="0"/>
              </a:rPr>
              <a:t>B) = 0,08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6705600" y="2209800"/>
            <a:ext cx="344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_tradnl" sz="1900">
                <a:latin typeface="Arial" charset="0"/>
              </a:rPr>
              <a:t>B</a:t>
            </a:r>
            <a:endParaRPr lang="es-ES" sz="1900">
              <a:latin typeface="Arial" charset="0"/>
            </a:endParaRP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1295400" y="2057400"/>
            <a:ext cx="344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_tradnl" sz="1900">
                <a:latin typeface="Arial" charset="0"/>
              </a:rPr>
              <a:t>B</a:t>
            </a:r>
            <a:endParaRPr lang="es-ES" sz="19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/>
      <p:bldP spid="94218" grpId="0"/>
      <p:bldP spid="94222" grpId="0" animBg="1"/>
      <p:bldP spid="94223" grpId="0" animBg="1"/>
      <p:bldP spid="94224" grpId="0" animBg="1"/>
      <p:bldP spid="94225" grpId="0" animBg="1"/>
      <p:bldP spid="94226" grpId="0"/>
      <p:bldP spid="94227" grpId="0"/>
      <p:bldP spid="94228" grpId="0"/>
      <p:bldP spid="94229" grpId="0"/>
      <p:bldP spid="94230" grpId="0"/>
      <p:bldP spid="94231" grpId="0"/>
      <p:bldP spid="9423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3ECF-19CA-4F9D-8B5F-8E9D6041706F}" type="slidenum">
              <a:rPr lang="es-ES"/>
              <a:pPr/>
              <a:t>60</a:t>
            </a:fld>
            <a:endParaRPr lang="es-ES"/>
          </a:p>
        </p:txBody>
      </p:sp>
      <p:graphicFrame>
        <p:nvGraphicFramePr>
          <p:cNvPr id="650242" name="Object 2"/>
          <p:cNvGraphicFramePr>
            <a:graphicFrameLocks noChangeAspect="1"/>
          </p:cNvGraphicFramePr>
          <p:nvPr/>
        </p:nvGraphicFramePr>
        <p:xfrm>
          <a:off x="254000" y="330200"/>
          <a:ext cx="8597900" cy="615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43" name="Documento" r:id="rId5" imgW="8612837" imgH="6175905" progId="Word.Document.8">
                  <p:embed/>
                </p:oleObj>
              </mc:Choice>
              <mc:Fallback>
                <p:oleObj name="Documento" r:id="rId5" imgW="8612837" imgH="617590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30200"/>
                        <a:ext cx="8597900" cy="615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0E907-DCCC-4CAC-9FE3-D4346FED2EE2}" type="slidenum">
              <a:rPr lang="es-ES"/>
              <a:pPr/>
              <a:t>61</a:t>
            </a:fld>
            <a:endParaRPr lang="es-ES"/>
          </a:p>
        </p:txBody>
      </p:sp>
      <p:graphicFrame>
        <p:nvGraphicFramePr>
          <p:cNvPr id="652290" name="Object 2"/>
          <p:cNvGraphicFramePr>
            <a:graphicFrameLocks noChangeAspect="1"/>
          </p:cNvGraphicFramePr>
          <p:nvPr/>
        </p:nvGraphicFramePr>
        <p:xfrm>
          <a:off x="254000" y="266700"/>
          <a:ext cx="84963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91" name="Documento" r:id="rId5" imgW="8623648" imgH="6261662" progId="Word.Document.8">
                  <p:embed/>
                </p:oleObj>
              </mc:Choice>
              <mc:Fallback>
                <p:oleObj name="Documento" r:id="rId5" imgW="8623648" imgH="626166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66700"/>
                        <a:ext cx="8496300" cy="617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4FB-1221-4988-9380-706293FF2EDD}" type="slidenum">
              <a:rPr lang="es-ES"/>
              <a:pPr/>
              <a:t>62</a:t>
            </a:fld>
            <a:endParaRPr lang="es-ES"/>
          </a:p>
        </p:txBody>
      </p:sp>
      <p:graphicFrame>
        <p:nvGraphicFramePr>
          <p:cNvPr id="654338" name="Object 2"/>
          <p:cNvGraphicFramePr>
            <a:graphicFrameLocks noChangeAspect="1"/>
          </p:cNvGraphicFramePr>
          <p:nvPr/>
        </p:nvGraphicFramePr>
        <p:xfrm>
          <a:off x="177800" y="190500"/>
          <a:ext cx="85725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39" name="Documento" r:id="rId5" imgW="8704007" imgH="6347418" progId="Word.Document.8">
                  <p:embed/>
                </p:oleObj>
              </mc:Choice>
              <mc:Fallback>
                <p:oleObj name="Documento" r:id="rId5" imgW="8704007" imgH="634741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90500"/>
                        <a:ext cx="8572500" cy="624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E60F-7EEF-4B99-86DE-71794EC7E33F}" type="slidenum">
              <a:rPr lang="es-ES"/>
              <a:pPr/>
              <a:t>63</a:t>
            </a:fld>
            <a:endParaRPr lang="es-ES"/>
          </a:p>
        </p:txBody>
      </p:sp>
      <p:graphicFrame>
        <p:nvGraphicFramePr>
          <p:cNvPr id="656386" name="Object 2"/>
          <p:cNvGraphicFramePr>
            <a:graphicFrameLocks noChangeAspect="1"/>
          </p:cNvGraphicFramePr>
          <p:nvPr/>
        </p:nvGraphicFramePr>
        <p:xfrm>
          <a:off x="254000" y="266700"/>
          <a:ext cx="84963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87" name="Documento" r:id="rId5" imgW="8626891" imgH="6266346" progId="Word.Document.8">
                  <p:embed/>
                </p:oleObj>
              </mc:Choice>
              <mc:Fallback>
                <p:oleObj name="Documento" r:id="rId5" imgW="8626891" imgH="626634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66700"/>
                        <a:ext cx="8496300" cy="617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2BF2-ADC9-4590-B314-6C8807FC268B}" type="slidenum">
              <a:rPr lang="es-ES"/>
              <a:pPr/>
              <a:t>64</a:t>
            </a:fld>
            <a:endParaRPr lang="es-ES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218488" cy="5616575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 b="1"/>
              <a:t>Sean tres urnas con las siguientes posiciones de bolas blancas y negras: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 b="1"/>
              <a:t>U1: (3 blancas y 2 negras)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 b="1"/>
              <a:t>U2: (4 blancas y 2 negras)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 b="1"/>
              <a:t>U3: (1 blanca y 4 negras)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 b="1"/>
              <a:t>Calcúlese: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es-ES" sz="1800" b="1"/>
              <a:t>Probabilidad de extraer bola blanca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es-ES" sz="1800" b="1"/>
              <a:t>Probabilidad de que una bola negra que se ha extraído proceda de la segunda urna.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 b="1"/>
              <a:t>SOLUCIÓN: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es-ES" sz="1800"/>
              <a:t>Suponemos que las tres urnas son equiprobables: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/>
              <a:t>P(U1) = P(U2) = P(U3) = 1/3.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/>
              <a:t>Por el teorema de la probabilidad total: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/>
              <a:t>P(blanca) = P(blanca/U1) P(U1) + P(blanca/U2) P(U2) + P(blanca/U3) P(U3) = 3/5 x 1/3+ 4/6 x 1/3 +1/5 x 1/3 = 22/45 = 0,48888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/>
              <a:t>b) P (U2/negra) = P (negra/ U2)P (U2)/P(negra) =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/>
              <a:t> = (P(negra/U2) P(U2)/(P(negra/U1)P(U1)+P(negra/ U2) P ( U2)+P(negra/U3) P/U3) =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" sz="18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" sz="18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/>
              <a:t>También se podría haber obtenido con la probabilidad del complementario: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1800"/>
              <a:t>P (negra) = 1 – P (blanca) = 1 – 22/45 = 23/45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" sz="18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MX" sz="1800"/>
          </a:p>
        </p:txBody>
      </p:sp>
      <p:graphicFrame>
        <p:nvGraphicFramePr>
          <p:cNvPr id="65843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735263" y="5280025"/>
          <a:ext cx="15001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36" name="Ecuación" r:id="rId4" imgW="1587240" imgH="761760" progId="Equation.3">
                  <p:embed/>
                </p:oleObj>
              </mc:Choice>
              <mc:Fallback>
                <p:oleObj name="Ecuación" r:id="rId4" imgW="1587240" imgH="761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5280025"/>
                        <a:ext cx="1500187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Gracias 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smtClean="0"/>
              <a:t>Montoya.-</a:t>
            </a:r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3E17-4C2E-451F-BFE2-E3B3240318BA}" type="slidenum">
              <a:rPr lang="es-ES" smtClean="0"/>
              <a:pPr/>
              <a:t>65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454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B2C0-F854-48E2-BC97-5B4F96D02FEE}" type="slidenum">
              <a:rPr lang="es-ES"/>
              <a:pPr/>
              <a:t>7</a:t>
            </a:fld>
            <a:endParaRPr lang="es-E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696913"/>
          </a:xfrm>
        </p:spPr>
        <p:txBody>
          <a:bodyPr/>
          <a:lstStyle/>
          <a:p>
            <a:r>
              <a:rPr lang="es-ES" sz="3600"/>
              <a:t>Intuir  la probabilidad condicionada</a:t>
            </a:r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450850" y="1052513"/>
            <a:ext cx="3059113" cy="3314700"/>
            <a:chOff x="308" y="845"/>
            <a:chExt cx="2087" cy="2088"/>
          </a:xfrm>
        </p:grpSpPr>
        <p:sp>
          <p:nvSpPr>
            <p:cNvPr id="95236" name="Rectangle 4"/>
            <p:cNvSpPr>
              <a:spLocks noChangeArrowheads="1"/>
            </p:cNvSpPr>
            <p:nvPr/>
          </p:nvSpPr>
          <p:spPr bwMode="auto">
            <a:xfrm>
              <a:off x="308" y="845"/>
              <a:ext cx="2087" cy="2088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1351" y="845"/>
              <a:ext cx="0" cy="208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>
              <a:off x="308" y="1888"/>
              <a:ext cx="208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95239" name="Rectangle 7"/>
            <p:cNvSpPr>
              <a:spLocks noChangeArrowheads="1"/>
            </p:cNvSpPr>
            <p:nvPr/>
          </p:nvSpPr>
          <p:spPr bwMode="auto">
            <a:xfrm>
              <a:off x="308" y="845"/>
              <a:ext cx="1043" cy="10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5240" name="Text Box 8"/>
            <p:cNvSpPr txBox="1">
              <a:spLocks noChangeArrowheads="1"/>
            </p:cNvSpPr>
            <p:nvPr/>
          </p:nvSpPr>
          <p:spPr bwMode="auto">
            <a:xfrm>
              <a:off x="386" y="894"/>
              <a:ext cx="2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87425"/>
              <a:r>
                <a:rPr lang="es-ES" sz="1900">
                  <a:latin typeface="Arial" charset="0"/>
                </a:rPr>
                <a:t>A</a:t>
              </a:r>
            </a:p>
          </p:txBody>
        </p:sp>
      </p:grpSp>
      <p:grpSp>
        <p:nvGrpSpPr>
          <p:cNvPr id="95241" name="Group 9"/>
          <p:cNvGrpSpPr>
            <a:grpSpLocks/>
          </p:cNvGrpSpPr>
          <p:nvPr/>
        </p:nvGrpSpPr>
        <p:grpSpPr bwMode="auto">
          <a:xfrm>
            <a:off x="7362825" y="2852738"/>
            <a:ext cx="798513" cy="792162"/>
            <a:chOff x="2802" y="1480"/>
            <a:chExt cx="544" cy="499"/>
          </a:xfrm>
        </p:grpSpPr>
        <p:sp>
          <p:nvSpPr>
            <p:cNvPr id="95242" name="Rectangle 10"/>
            <p:cNvSpPr>
              <a:spLocks noChangeArrowheads="1"/>
            </p:cNvSpPr>
            <p:nvPr/>
          </p:nvSpPr>
          <p:spPr bwMode="auto">
            <a:xfrm>
              <a:off x="2802" y="1480"/>
              <a:ext cx="544" cy="499"/>
            </a:xfrm>
            <a:prstGeom prst="rect">
              <a:avLst/>
            </a:prstGeom>
            <a:solidFill>
              <a:schemeClr val="hlink"/>
            </a:solidFill>
            <a:ln w="635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3075" y="1706"/>
              <a:ext cx="234" cy="24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87425"/>
              <a:r>
                <a:rPr lang="es-ES" sz="1900">
                  <a:latin typeface="Arial" charset="0"/>
                </a:rPr>
                <a:t>B</a:t>
              </a:r>
            </a:p>
          </p:txBody>
        </p:sp>
      </p:grpSp>
      <p:grpSp>
        <p:nvGrpSpPr>
          <p:cNvPr id="95244" name="Group 12"/>
          <p:cNvGrpSpPr>
            <a:grpSpLocks/>
          </p:cNvGrpSpPr>
          <p:nvPr/>
        </p:nvGrpSpPr>
        <p:grpSpPr bwMode="auto">
          <a:xfrm>
            <a:off x="5702300" y="1052513"/>
            <a:ext cx="3057525" cy="3314700"/>
            <a:chOff x="308" y="845"/>
            <a:chExt cx="2087" cy="2088"/>
          </a:xfrm>
        </p:grpSpPr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308" y="845"/>
              <a:ext cx="2087" cy="2088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5246" name="Line 14"/>
            <p:cNvSpPr>
              <a:spLocks noChangeShapeType="1"/>
            </p:cNvSpPr>
            <p:nvPr/>
          </p:nvSpPr>
          <p:spPr bwMode="auto">
            <a:xfrm>
              <a:off x="1351" y="845"/>
              <a:ext cx="0" cy="208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308" y="1888"/>
              <a:ext cx="208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95248" name="Rectangle 16"/>
            <p:cNvSpPr>
              <a:spLocks noChangeArrowheads="1"/>
            </p:cNvSpPr>
            <p:nvPr/>
          </p:nvSpPr>
          <p:spPr bwMode="auto">
            <a:xfrm>
              <a:off x="308" y="845"/>
              <a:ext cx="1043" cy="10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386" y="894"/>
              <a:ext cx="2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87425"/>
              <a:r>
                <a:rPr lang="es-ES" sz="1900">
                  <a:latin typeface="Arial" charset="0"/>
                </a:rPr>
                <a:t>A</a:t>
              </a:r>
            </a:p>
          </p:txBody>
        </p:sp>
      </p:grpSp>
      <p:grpSp>
        <p:nvGrpSpPr>
          <p:cNvPr id="95250" name="Group 18"/>
          <p:cNvGrpSpPr>
            <a:grpSpLocks/>
          </p:cNvGrpSpPr>
          <p:nvPr/>
        </p:nvGrpSpPr>
        <p:grpSpPr bwMode="auto">
          <a:xfrm>
            <a:off x="1714500" y="2419350"/>
            <a:ext cx="796925" cy="792163"/>
            <a:chOff x="2802" y="1480"/>
            <a:chExt cx="544" cy="499"/>
          </a:xfrm>
        </p:grpSpPr>
        <p:sp>
          <p:nvSpPr>
            <p:cNvPr id="95251" name="Rectangle 19"/>
            <p:cNvSpPr>
              <a:spLocks noChangeArrowheads="1"/>
            </p:cNvSpPr>
            <p:nvPr/>
          </p:nvSpPr>
          <p:spPr bwMode="auto">
            <a:xfrm>
              <a:off x="2802" y="1480"/>
              <a:ext cx="544" cy="499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635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5252" name="Text Box 20"/>
            <p:cNvSpPr txBox="1">
              <a:spLocks noChangeArrowheads="1"/>
            </p:cNvSpPr>
            <p:nvPr/>
          </p:nvSpPr>
          <p:spPr bwMode="auto">
            <a:xfrm>
              <a:off x="3075" y="1706"/>
              <a:ext cx="235" cy="240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87425"/>
              <a:r>
                <a:rPr lang="es-ES" sz="1900">
                  <a:latin typeface="Arial" charset="0"/>
                </a:rPr>
                <a:t>B</a:t>
              </a:r>
            </a:p>
          </p:txBody>
        </p:sp>
      </p:grp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2181225" y="5568950"/>
            <a:ext cx="4916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¿Probabilidad de A sabiendo que ha pasado B?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1182688" y="5969000"/>
            <a:ext cx="15430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100" b="1">
                <a:latin typeface="Arial" charset="0"/>
              </a:rPr>
              <a:t>P(A|B)=0,05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6632575" y="5949950"/>
            <a:ext cx="12017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2100" b="1">
                <a:latin typeface="Arial" charset="0"/>
              </a:rPr>
              <a:t>P(A|B)=0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1247775" y="4556125"/>
            <a:ext cx="2006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P(A)   = 0,25</a:t>
            </a:r>
          </a:p>
          <a:p>
            <a:pPr defTabSz="987425"/>
            <a:r>
              <a:rPr lang="es-ES" sz="1900">
                <a:latin typeface="Arial" charset="0"/>
              </a:rPr>
              <a:t>P(B)   = 0,10</a:t>
            </a:r>
          </a:p>
          <a:p>
            <a:pPr defTabSz="987425"/>
            <a:r>
              <a:rPr lang="es-ES" sz="1900">
                <a:latin typeface="Arial" charset="0"/>
              </a:rPr>
              <a:t>P(A</a:t>
            </a:r>
            <a:r>
              <a:rPr lang="es-ES_tradnl" sz="1900">
                <a:latin typeface="Arial" charset="0"/>
              </a:rPr>
              <a:t> </a:t>
            </a:r>
            <a:r>
              <a:rPr lang="es-ES" sz="1800">
                <a:latin typeface="Arial" charset="0"/>
              </a:rPr>
              <a:t>∩</a:t>
            </a:r>
            <a:r>
              <a:rPr lang="es-ES_tradnl" sz="1900">
                <a:latin typeface="Arial" charset="0"/>
              </a:rPr>
              <a:t> </a:t>
            </a:r>
            <a:r>
              <a:rPr lang="es-ES" sz="1900">
                <a:latin typeface="Arial" charset="0"/>
              </a:rPr>
              <a:t>B) = 0,005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6500813" y="4557713"/>
            <a:ext cx="15462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87425"/>
            <a:r>
              <a:rPr lang="es-ES" sz="1900">
                <a:latin typeface="Arial" charset="0"/>
              </a:rPr>
              <a:t>P(A)   = 0,25</a:t>
            </a:r>
          </a:p>
          <a:p>
            <a:pPr defTabSz="987425"/>
            <a:r>
              <a:rPr lang="es-ES" sz="1900">
                <a:latin typeface="Arial" charset="0"/>
              </a:rPr>
              <a:t>P(B)   = 0,10</a:t>
            </a:r>
          </a:p>
          <a:p>
            <a:pPr defTabSz="987425"/>
            <a:r>
              <a:rPr lang="es-ES" sz="1900">
                <a:latin typeface="Arial" charset="0"/>
              </a:rPr>
              <a:t>P(A </a:t>
            </a:r>
            <a:r>
              <a:rPr lang="es-ES" sz="1800">
                <a:latin typeface="Arial" charset="0"/>
              </a:rPr>
              <a:t>∩</a:t>
            </a:r>
            <a:r>
              <a:rPr lang="es-ES" sz="1900">
                <a:latin typeface="Arial" charset="0"/>
              </a:rPr>
              <a:t> B)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3" grpId="0" autoUpdateAnimBg="0"/>
      <p:bldP spid="95254" grpId="0" autoUpdateAnimBg="0"/>
      <p:bldP spid="95255" grpId="0" autoUpdateAnimBg="0"/>
      <p:bldP spid="95256" grpId="0" autoUpdateAnimBg="0"/>
      <p:bldP spid="9525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EAA0-C63C-47AB-9FF2-B2007D4CDFDB}" type="slidenum">
              <a:rPr lang="es-ES"/>
              <a:pPr/>
              <a:t>8</a:t>
            </a:fld>
            <a:endParaRPr lang="es-E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s-ES"/>
              <a:t>Probabilidad condicionada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s-ES"/>
              <a:t>Se llama probabilidad de A condicionada a B </a:t>
            </a:r>
          </a:p>
          <a:p>
            <a:pPr>
              <a:buFontTx/>
              <a:buNone/>
            </a:pPr>
            <a:r>
              <a:rPr lang="es-ES"/>
              <a:t>o probabilidad de un suceso A sabiendo que </a:t>
            </a:r>
          </a:p>
          <a:p>
            <a:pPr>
              <a:buFontTx/>
              <a:buNone/>
            </a:pPr>
            <a:r>
              <a:rPr lang="es-ES"/>
              <a:t>se ha producido un suceso B: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763713" y="3429000"/>
          <a:ext cx="5141912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Ecuación" r:id="rId4" imgW="1295280" imgH="419040" progId="Equation.3">
                  <p:embed/>
                </p:oleObj>
              </mc:Choice>
              <mc:Fallback>
                <p:oleObj name="Ecuación" r:id="rId4" imgW="12952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429000"/>
                        <a:ext cx="5141912" cy="1665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F27F-57E5-4C7C-BDAB-62F3BF7E91E7}" type="slidenum">
              <a:rPr lang="es-ES"/>
              <a:pPr/>
              <a:t>9</a:t>
            </a:fld>
            <a:endParaRPr lang="es-E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r>
              <a:rPr lang="es-ES"/>
              <a:t>Probabilidad condicionada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81075"/>
            <a:ext cx="7918450" cy="655638"/>
          </a:xfrm>
        </p:spPr>
        <p:txBody>
          <a:bodyPr/>
          <a:lstStyle/>
          <a:p>
            <a:pPr>
              <a:buFontTx/>
              <a:buNone/>
            </a:pPr>
            <a:r>
              <a:rPr lang="es-ES" sz="2800"/>
              <a:t>Una vez A ha ocurrido, ya es seguro:</a:t>
            </a:r>
          </a:p>
        </p:txBody>
      </p:sp>
      <p:graphicFrame>
        <p:nvGraphicFramePr>
          <p:cNvPr id="48230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258888" y="2060575"/>
          <a:ext cx="578485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3" name="Ecuación" r:id="rId4" imgW="1993680" imgH="419040" progId="Equation.3">
                  <p:embed/>
                </p:oleObj>
              </mc:Choice>
              <mc:Fallback>
                <p:oleObj name="Ecuación" r:id="rId4" imgW="19936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060575"/>
                        <a:ext cx="5784850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>
                                <a:alpha val="2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755650" y="3652838"/>
            <a:ext cx="79184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/>
              <a:t>Cuando A y B son excluyentes, una vez ha ocurrido A, B es imposible:</a:t>
            </a:r>
          </a:p>
        </p:txBody>
      </p:sp>
      <p:graphicFrame>
        <p:nvGraphicFramePr>
          <p:cNvPr id="482312" name="Object 8"/>
          <p:cNvGraphicFramePr>
            <a:graphicFrameLocks noChangeAspect="1"/>
          </p:cNvGraphicFramePr>
          <p:nvPr/>
        </p:nvGraphicFramePr>
        <p:xfrm>
          <a:off x="1292225" y="4732338"/>
          <a:ext cx="585787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4" name="Ecuación" r:id="rId6" imgW="2019240" imgH="419040" progId="Equation.3">
                  <p:embed/>
                </p:oleObj>
              </mc:Choice>
              <mc:Fallback>
                <p:oleObj name="Ecuación" r:id="rId6" imgW="201924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4732338"/>
                        <a:ext cx="5857875" cy="12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>
                                <a:alpha val="2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3058</Words>
  <Application>Microsoft Office PowerPoint</Application>
  <PresentationFormat>Presentación en pantalla (4:3)</PresentationFormat>
  <Paragraphs>660</Paragraphs>
  <Slides>65</Slides>
  <Notes>64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65</vt:i4>
      </vt:variant>
    </vt:vector>
  </HeadingPairs>
  <TitlesOfParts>
    <vt:vector size="69" baseType="lpstr">
      <vt:lpstr>Diseño predeterminado</vt:lpstr>
      <vt:lpstr>Equation</vt:lpstr>
      <vt:lpstr>Ecuación</vt:lpstr>
      <vt:lpstr>Documento</vt:lpstr>
      <vt:lpstr>Presentación de PowerPoint</vt:lpstr>
      <vt:lpstr>Cuatro tipos de probabilidad</vt:lpstr>
      <vt:lpstr>Presentación de PowerPoint</vt:lpstr>
      <vt:lpstr>Presentación de PowerPoint</vt:lpstr>
      <vt:lpstr>Presentación de PowerPoint</vt:lpstr>
      <vt:lpstr>Intuir la probabilidad condicionada</vt:lpstr>
      <vt:lpstr>Intuir  la probabilidad condicionada</vt:lpstr>
      <vt:lpstr>Probabilidad condicionada</vt:lpstr>
      <vt:lpstr>Probabilidad condicionada</vt:lpstr>
      <vt:lpstr>¿Cuál es la probabilidad de que una carta  escogida al azar sea un as sabiendo que es roja?</vt:lpstr>
      <vt:lpstr>Presentación de PowerPoint</vt:lpstr>
      <vt:lpstr>Presentación de PowerPoint</vt:lpstr>
      <vt:lpstr>Independencia de m sucesos</vt:lpstr>
      <vt:lpstr>Presentación de PowerPoint</vt:lpstr>
      <vt:lpstr>Sistema exhaustivo y excluyente de sucesos</vt:lpstr>
      <vt:lpstr>Teorema de la probabilidad total</vt:lpstr>
      <vt:lpstr>Presentación de PowerPoint</vt:lpstr>
      <vt:lpstr>Presentación de PowerPoint</vt:lpstr>
      <vt:lpstr>Presentación de PowerPoint</vt:lpstr>
      <vt:lpstr>Presentación de PowerPoint</vt:lpstr>
      <vt:lpstr>Teorema de Bayes</vt:lpstr>
      <vt:lpstr>Presentación de PowerPoint</vt:lpstr>
      <vt:lpstr>Ejemplo: Pruebas diagnósticas</vt:lpstr>
      <vt:lpstr>Presentación de PowerPoint</vt:lpstr>
      <vt:lpstr>Presentación de PowerPoint</vt:lpstr>
      <vt:lpstr>Presentación de PowerPoint</vt:lpstr>
      <vt:lpstr>Observaciones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Monty Hall Problem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Bartolo Luque</dc:creator>
  <cp:lastModifiedBy>Daniel Montoya</cp:lastModifiedBy>
  <cp:revision>75</cp:revision>
  <dcterms:created xsi:type="dcterms:W3CDTF">2005-01-20T21:38:02Z</dcterms:created>
  <dcterms:modified xsi:type="dcterms:W3CDTF">2014-04-15T16:33:41Z</dcterms:modified>
</cp:coreProperties>
</file>